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8"/>
  </p:notesMasterIdLst>
  <p:handoutMasterIdLst>
    <p:handoutMasterId r:id="rId19"/>
  </p:handoutMasterIdLst>
  <p:sldIdLst>
    <p:sldId id="269" r:id="rId5"/>
    <p:sldId id="294" r:id="rId6"/>
    <p:sldId id="295" r:id="rId7"/>
    <p:sldId id="277" r:id="rId8"/>
    <p:sldId id="271" r:id="rId9"/>
    <p:sldId id="286" r:id="rId10"/>
    <p:sldId id="270" r:id="rId11"/>
    <p:sldId id="290" r:id="rId12"/>
    <p:sldId id="268" r:id="rId13"/>
    <p:sldId id="296" r:id="rId14"/>
    <p:sldId id="297" r:id="rId15"/>
    <p:sldId id="299" r:id="rId16"/>
    <p:sldId id="298"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67">
          <p15:clr>
            <a:srgbClr val="A4A3A4"/>
          </p15:clr>
        </p15:guide>
        <p15:guide id="3" orient="horz" pos="3888">
          <p15:clr>
            <a:srgbClr val="A4A3A4"/>
          </p15:clr>
        </p15:guide>
        <p15:guide id="4" pos="3839">
          <p15:clr>
            <a:srgbClr val="A4A3A4"/>
          </p15:clr>
        </p15:guide>
        <p15:guide id="5" pos="815">
          <p15:clr>
            <a:srgbClr val="A4A3A4"/>
          </p15:clr>
        </p15:guide>
        <p15:guide id="6" pos="686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734"/>
    <a:srgbClr val="9DC09E"/>
    <a:srgbClr val="F5EECF"/>
    <a:srgbClr val="DDFFF4"/>
    <a:srgbClr val="79A27B"/>
    <a:srgbClr val="759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p:cViewPr varScale="1">
        <p:scale>
          <a:sx n="82" d="100"/>
          <a:sy n="82" d="100"/>
        </p:scale>
        <p:origin x="894" y="84"/>
      </p:cViewPr>
      <p:guideLst>
        <p:guide orient="horz" pos="2160"/>
        <p:guide orient="horz" pos="367"/>
        <p:guide orient="horz" pos="3888"/>
        <p:guide pos="3839"/>
        <p:guide pos="815"/>
        <p:guide pos="6863"/>
      </p:guideLst>
    </p:cSldViewPr>
  </p:slideViewPr>
  <p:notesTextViewPr>
    <p:cViewPr>
      <p:scale>
        <a:sx n="100" d="100"/>
        <a:sy n="100" d="100"/>
      </p:scale>
      <p:origin x="0" y="0"/>
    </p:cViewPr>
  </p:notesTextViewPr>
  <p:notesViewPr>
    <p:cSldViewPr showGuides="1">
      <p:cViewPr varScale="1">
        <p:scale>
          <a:sx n="68" d="100"/>
          <a:sy n="68" d="100"/>
        </p:scale>
        <p:origin x="-277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s-CO"/>
              <a:t>27/06/2023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‹Nº›</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s-CO"/>
              <a:t>27/06/2023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‹Nº›</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 y="0"/>
            <a:ext cx="12188823"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ound Single Corner Rectangle 7"/>
          <p:cNvSpPr/>
          <p:nvPr/>
        </p:nvSpPr>
        <p:spPr bwMode="ltGray">
          <a:xfrm rot="10800000" flipH="1" flipV="1">
            <a:off x="6926759" y="228598"/>
            <a:ext cx="5035054"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3"/>
            <a:ext cx="6926756"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0" y="6172200"/>
            <a:ext cx="12188952"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1703718"/>
            <a:ext cx="5791200" cy="37338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7085014" y="3429000"/>
            <a:ext cx="4572000" cy="1905000"/>
          </a:xfrm>
        </p:spPr>
        <p:txBody>
          <a:bodyPr anchor="b"/>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7" name="Rectangle 16"/>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8" name="Rectangle 17"/>
          <p:cNvSpPr/>
          <p:nvPr/>
        </p:nvSpPr>
        <p:spPr>
          <a:xfrm>
            <a:off x="7466013" y="3"/>
            <a:ext cx="47228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7883151" y="234351"/>
            <a:ext cx="3773863" cy="4642450"/>
          </a:xfrm>
        </p:spPr>
        <p:txBody>
          <a:bodyPr vert="horz" lIns="91440" tIns="45720" rIns="91440" bIns="45720" rtlCol="0" anchor="b">
            <a:normAutofit/>
          </a:bodyPr>
          <a:lstStyle>
            <a:lvl1pPr>
              <a:defRPr sz="4400">
                <a:solidFill>
                  <a:schemeClr val="bg1"/>
                </a:solidFill>
                <a:effectLst>
                  <a:outerShdw blurRad="88900" algn="ctr" rotWithShape="0">
                    <a:prstClr val="black">
                      <a:alpha val="35000"/>
                    </a:prstClr>
                  </a:outerShdw>
                </a:effectLst>
              </a:defRPr>
            </a:lvl1pPr>
          </a:lstStyle>
          <a:p>
            <a:pPr lvl="0">
              <a:lnSpc>
                <a:spcPct val="80000"/>
              </a:lnSpc>
            </a:pPr>
            <a:r>
              <a:rPr lang="es-ES"/>
              <a:t>Haga clic para modificar el estilo de título del patrón</a:t>
            </a:r>
            <a:endParaRPr/>
          </a:p>
        </p:txBody>
      </p:sp>
      <p:sp>
        <p:nvSpPr>
          <p:cNvPr id="4" name="Text Placeholder 3"/>
          <p:cNvSpPr>
            <a:spLocks noGrp="1"/>
          </p:cNvSpPr>
          <p:nvPr>
            <p:ph type="body" sz="half" idx="2"/>
          </p:nvPr>
        </p:nvSpPr>
        <p:spPr>
          <a:xfrm>
            <a:off x="7872936" y="5029200"/>
            <a:ext cx="3782586" cy="914400"/>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0" name="Rectangle 19"/>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5" name="Date Placeholder 4"/>
          <p:cNvSpPr>
            <a:spLocks noGrp="1"/>
          </p:cNvSpPr>
          <p:nvPr>
            <p:ph type="dt" sz="half" idx="10"/>
          </p:nvPr>
        </p:nvSpPr>
        <p:spPr/>
        <p:txBody>
          <a:bodyPr/>
          <a:lstStyle/>
          <a:p>
            <a:fld id="{749F4917-CE56-4645-8050-1555FA0B180B}"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‹Nº›</a:t>
            </a:fld>
            <a:endParaRPr/>
          </a:p>
        </p:txBody>
      </p:sp>
      <p:sp>
        <p:nvSpPr>
          <p:cNvPr id="21" name="Round Single Corner Rectangle 20"/>
          <p:cNvSpPr/>
          <p:nvPr/>
        </p:nvSpPr>
        <p:spPr bwMode="ltGray">
          <a:xfrm rot="10800000" flipV="1">
            <a:off x="227013" y="234351"/>
            <a:ext cx="7238999"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3" name="Picture Placeholder 2"/>
          <p:cNvSpPr>
            <a:spLocks noGrp="1"/>
          </p:cNvSpPr>
          <p:nvPr>
            <p:ph type="pic" idx="1"/>
          </p:nvPr>
        </p:nvSpPr>
        <p:spPr>
          <a:xfrm flipH="1">
            <a:off x="457198" y="465283"/>
            <a:ext cx="6780215" cy="5249717"/>
          </a:xfrm>
          <a:prstGeom prst="round1Rect">
            <a:avLst>
              <a:gd name="adj" fmla="val 4287"/>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marL="1371600">
              <a:defRPr/>
            </a:lvl6pPr>
            <a:lvl7pPr marL="1600200">
              <a:defRPr/>
            </a:lvl7pPr>
            <a:lvl8pPr marL="1828800">
              <a:defRPr baseline="0"/>
            </a:lvl8pPr>
            <a:lvl9pPr marL="2057400">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3813" y="582613"/>
            <a:ext cx="8183562" cy="55895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2" name="Vertical Title 1"/>
          <p:cNvSpPr>
            <a:spLocks noGrp="1"/>
          </p:cNvSpPr>
          <p:nvPr>
            <p:ph type="title" orient="vert"/>
          </p:nvPr>
        </p:nvSpPr>
        <p:spPr>
          <a:xfrm>
            <a:off x="9705974" y="582613"/>
            <a:ext cx="1951037" cy="5589587"/>
          </a:xfrm>
        </p:spPr>
        <p:txBody>
          <a:bodyPr vert="eaVert"/>
          <a:lstStyle/>
          <a:p>
            <a:r>
              <a:rPr lang="es-ES"/>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0"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2" name="Rectangle 11"/>
          <p:cNvSpPr/>
          <p:nvPr/>
        </p:nvSpPr>
        <p:spPr>
          <a:xfrm>
            <a:off x="0" y="3"/>
            <a:ext cx="5180012"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ctrTitle"/>
          </p:nvPr>
        </p:nvSpPr>
        <p:spPr>
          <a:xfrm>
            <a:off x="608013" y="914400"/>
            <a:ext cx="4190999" cy="3886200"/>
          </a:xfrm>
        </p:spPr>
        <p:txBody>
          <a:bodyPr>
            <a:normAutofit/>
          </a:bodyPr>
          <a:lstStyle>
            <a:lvl1pPr>
              <a:lnSpc>
                <a:spcPct val="80000"/>
              </a:lnSpc>
              <a:defRPr sz="600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3" name="Subtitle 2"/>
          <p:cNvSpPr>
            <a:spLocks noGrp="1"/>
          </p:cNvSpPr>
          <p:nvPr>
            <p:ph type="subTitle" idx="1"/>
          </p:nvPr>
        </p:nvSpPr>
        <p:spPr>
          <a:xfrm>
            <a:off x="597799" y="4953000"/>
            <a:ext cx="4201213" cy="990599"/>
          </a:xfrm>
        </p:spPr>
        <p:txBody>
          <a:bodyPr anchor="t">
            <a:normAutofit/>
          </a:bodyPr>
          <a:lstStyle>
            <a:lvl1pPr marL="0" indent="0" algn="l">
              <a:spcBef>
                <a:spcPts val="0"/>
              </a:spcBef>
              <a:buNone/>
              <a:defRPr sz="2000">
                <a:solidFill>
                  <a:schemeClr val="accent1">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
        <p:nvSpPr>
          <p:cNvPr id="14" name="Picture Placeholder 4"/>
          <p:cNvSpPr>
            <a:spLocks noGrp="1"/>
          </p:cNvSpPr>
          <p:nvPr>
            <p:ph type="pic" sz="quarter" idx="13"/>
          </p:nvPr>
        </p:nvSpPr>
        <p:spPr>
          <a:xfrm>
            <a:off x="5180013" y="228600"/>
            <a:ext cx="6781800" cy="5715000"/>
          </a:xfrm>
          <a:prstGeom prst="round1Rect">
            <a:avLst>
              <a:gd name="adj" fmla="val 5636"/>
            </a:avLst>
          </a:prstGeom>
          <a:solidFill>
            <a:schemeClr val="bg2"/>
          </a:solidFill>
        </p:spPr>
        <p:txBody>
          <a:bodyPr tIns="914400"/>
          <a:lstStyle>
            <a:lvl1pPr marL="0" indent="0" algn="ctr">
              <a:buNone/>
              <a:defRPr/>
            </a:lvl1pPr>
          </a:lstStyle>
          <a:p>
            <a:r>
              <a:rPr lang="es-ES"/>
              <a:t>Haga clic en el icono para agregar una imagen</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0" y="2876"/>
            <a:ext cx="12188952"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7451144" y="0"/>
            <a:ext cx="4737681"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ound Single Corner Rectangle 9"/>
          <p:cNvSpPr/>
          <p:nvPr/>
        </p:nvSpPr>
        <p:spPr bwMode="ltGray">
          <a:xfrm rot="10800000" flipV="1">
            <a:off x="219973" y="234351"/>
            <a:ext cx="7237410"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6477000"/>
            <a:ext cx="121889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93813" y="685800"/>
            <a:ext cx="5638801" cy="4191000"/>
          </a:xfrm>
        </p:spPr>
        <p:txBody>
          <a:bodyPr anchor="b">
            <a:noAutofit/>
          </a:bodyPr>
          <a:lstStyle>
            <a:lvl1pPr algn="l">
              <a:defRPr sz="5400" b="0" cap="none" baseline="0"/>
            </a:lvl1pPr>
          </a:lstStyle>
          <a:p>
            <a:r>
              <a:rPr lang="es-ES"/>
              <a:t>Haga clic para modificar el estilo de título del patrón</a:t>
            </a:r>
            <a:endParaRPr/>
          </a:p>
        </p:txBody>
      </p:sp>
      <p:sp>
        <p:nvSpPr>
          <p:cNvPr id="3" name="Text Placeholder 2"/>
          <p:cNvSpPr>
            <a:spLocks noGrp="1"/>
          </p:cNvSpPr>
          <p:nvPr>
            <p:ph type="body" idx="1"/>
          </p:nvPr>
        </p:nvSpPr>
        <p:spPr>
          <a:xfrm>
            <a:off x="1293813" y="5029200"/>
            <a:ext cx="5638800" cy="914400"/>
          </a:xfrm>
        </p:spPr>
        <p:txBody>
          <a:bodyPr anchor="t">
            <a:normAutofit/>
          </a:bodyPr>
          <a:lstStyle>
            <a:lvl1pPr marL="0" indent="0">
              <a:spcBef>
                <a:spcPts val="0"/>
              </a:spcBef>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E36636D-D922-432D-A958-524484B5923D}" type="datetimeFigureOut">
              <a:rPr lang="es-CO"/>
              <a:pPr/>
              <a:t>27/06/2023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1293813" y="1981200"/>
            <a:ext cx="4648201" cy="4191000"/>
          </a:xfrm>
        </p:spPr>
        <p:txBody>
          <a:bodyPr>
            <a:normAutofit/>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246811" y="1981200"/>
            <a:ext cx="4648203" cy="4191000"/>
          </a:xfrm>
        </p:spPr>
        <p:txBody>
          <a:bodyPr>
            <a:normAutofit/>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3813" y="2819400"/>
            <a:ext cx="4645152" cy="3352800"/>
          </a:xfrm>
        </p:spPr>
        <p:txBody>
          <a:bodyPr/>
          <a:lstStyle>
            <a:lvl1pPr>
              <a:defRPr sz="2400"/>
            </a:lvl1pPr>
            <a:lvl2pPr>
              <a:defRPr sz="2000"/>
            </a:lvl2pPr>
            <a:lvl3pPr>
              <a:defRPr sz="1800"/>
            </a:lvl3pPr>
            <a:lvl4pPr>
              <a:defRPr sz="1600"/>
            </a:lvl4pPr>
            <a:lvl5pPr>
              <a:defRPr sz="1600"/>
            </a:lvl5pPr>
            <a:lvl6pPr marL="1371600">
              <a:defRPr sz="1600"/>
            </a:lvl6pPr>
            <a:lvl7pPr marL="1600200">
              <a:defRPr sz="1600"/>
            </a:lvl7pPr>
            <a:lvl8pPr marL="1828800">
              <a:defRPr sz="1600" baseline="0"/>
            </a:lvl8pPr>
            <a:lvl9pPr marL="2057400">
              <a:defRPr sz="1600" baseline="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49862" y="1981200"/>
            <a:ext cx="4645152" cy="762000"/>
          </a:xfrm>
        </p:spPr>
        <p:txBody>
          <a:bodyPr anchor="ctr">
            <a:norm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49862" y="2819400"/>
            <a:ext cx="4645152" cy="3352800"/>
          </a:xfrm>
        </p:spPr>
        <p:txBody>
          <a:bodyPr/>
          <a:lstStyle>
            <a:lvl1pPr>
              <a:defRPr sz="2400"/>
            </a:lvl1pPr>
            <a:lvl2pPr>
              <a:defRPr sz="2000"/>
            </a:lvl2pPr>
            <a:lvl3pPr>
              <a:defRPr sz="1800"/>
            </a:lvl3pPr>
            <a:lvl4pPr>
              <a:defRPr sz="1600"/>
            </a:lvl4pPr>
            <a:lvl5pPr marL="1143000">
              <a:defRPr sz="1600"/>
            </a:lvl5pPr>
            <a:lvl6pPr marL="1371600">
              <a:defRPr sz="1600"/>
            </a:lvl6pPr>
            <a:lvl7pPr marL="1600200">
              <a:defRPr sz="1600"/>
            </a:lvl7pPr>
            <a:lvl8pPr marL="1828800">
              <a:defRPr sz="1600"/>
            </a:lvl8pPr>
            <a:lvl9pPr marL="2057400">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8E36636D-D922-432D-A958-524484B5923D}" type="datetimeFigureOut">
              <a:rPr lang="es-CO"/>
              <a:pPr/>
              <a:t>27/06/2023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Date Placeholder 2"/>
          <p:cNvSpPr>
            <a:spLocks noGrp="1"/>
          </p:cNvSpPr>
          <p:nvPr>
            <p:ph type="dt" sz="half" idx="10"/>
          </p:nvPr>
        </p:nvSpPr>
        <p:spPr/>
        <p:txBody>
          <a:bodyPr/>
          <a:lstStyle/>
          <a:p>
            <a:fld id="{8E36636D-D922-432D-A958-524484B5923D}" type="datetimeFigureOut">
              <a:rPr lang="es-CO"/>
              <a:pPr/>
              <a:t>27/06/2023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s-CO"/>
              <a:pPr/>
              <a:t>27/06/2023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6172200"/>
            <a:ext cx="12188952"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2" y="0"/>
            <a:ext cx="12188952"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bwMode="ltGray">
          <a:xfrm rot="10800000" flipH="1" flipV="1">
            <a:off x="4722814" y="234351"/>
            <a:ext cx="7237538"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1" name="Rectangle 10"/>
          <p:cNvSpPr/>
          <p:nvPr/>
        </p:nvSpPr>
        <p:spPr>
          <a:xfrm>
            <a:off x="0" y="1"/>
            <a:ext cx="472281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592197" y="234351"/>
            <a:ext cx="3773863" cy="4642450"/>
          </a:xfrm>
        </p:spPr>
        <p:txBody>
          <a:bodyPr anchor="b">
            <a:normAutofit/>
          </a:bodyPr>
          <a:lstStyle>
            <a:lvl1pPr algn="l">
              <a:defRPr sz="4400" b="0">
                <a:solidFill>
                  <a:schemeClr val="bg1"/>
                </a:solidFill>
                <a:effectLst>
                  <a:outerShdw blurRad="88900" algn="ctr" rotWithShape="0">
                    <a:prstClr val="black">
                      <a:alpha val="35000"/>
                    </a:prstClr>
                  </a:outerShdw>
                </a:effectLst>
              </a:defRPr>
            </a:lvl1pPr>
          </a:lstStyle>
          <a:p>
            <a:r>
              <a:rPr lang="es-ES"/>
              <a:t>Haga clic para modificar el estilo de título del patrón</a:t>
            </a:r>
            <a:endParaRPr/>
          </a:p>
        </p:txBody>
      </p:sp>
      <p:sp>
        <p:nvSpPr>
          <p:cNvPr id="4" name="Text Placeholder 3"/>
          <p:cNvSpPr>
            <a:spLocks noGrp="1"/>
          </p:cNvSpPr>
          <p:nvPr>
            <p:ph type="body" sz="half" idx="2"/>
          </p:nvPr>
        </p:nvSpPr>
        <p:spPr>
          <a:xfrm>
            <a:off x="581983" y="5029199"/>
            <a:ext cx="3782586" cy="914401"/>
          </a:xfrm>
        </p:spPr>
        <p:txBody>
          <a:bodyPr>
            <a:normAutofit/>
          </a:bodyPr>
          <a:lstStyle>
            <a:lvl1pPr marL="0" indent="0">
              <a:spcBef>
                <a:spcPts val="0"/>
              </a:spcBef>
              <a:buNone/>
              <a:defRPr sz="20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36636D-D922-432D-A958-524484B5923D}" type="datetimeFigureOut">
              <a:rPr lang="es-CO"/>
              <a:pPr/>
              <a:t>27/06/2023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‹Nº›</a:t>
            </a:fld>
            <a:endParaRPr/>
          </a:p>
        </p:txBody>
      </p:sp>
      <p:sp>
        <p:nvSpPr>
          <p:cNvPr id="3" name="Content Placeholder 2"/>
          <p:cNvSpPr>
            <a:spLocks noGrp="1"/>
          </p:cNvSpPr>
          <p:nvPr>
            <p:ph idx="1"/>
          </p:nvPr>
        </p:nvSpPr>
        <p:spPr>
          <a:xfrm>
            <a:off x="4945139" y="465285"/>
            <a:ext cx="6786614" cy="5249716"/>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6477000"/>
            <a:ext cx="11960352"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960352" y="6477000"/>
            <a:ext cx="228473"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Rectangle 6"/>
          <p:cNvSpPr/>
          <p:nvPr/>
        </p:nvSpPr>
        <p:spPr>
          <a:xfrm>
            <a:off x="1" y="0"/>
            <a:ext cx="12188825"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10" name="Round Single Corner Rectangle 9"/>
          <p:cNvSpPr/>
          <p:nvPr/>
        </p:nvSpPr>
        <p:spPr>
          <a:xfrm>
            <a:off x="0" y="228600"/>
            <a:ext cx="11961877"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563562"/>
            <a:ext cx="9601200" cy="1189038"/>
          </a:xfrm>
          <a:prstGeom prst="rect">
            <a:avLst/>
          </a:prstGeom>
        </p:spPr>
        <p:txBody>
          <a:bodyPr vert="horz" lIns="91440" tIns="45720" rIns="91440" bIns="45720" rtlCol="0" anchor="b">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1293813" y="1981200"/>
            <a:ext cx="9601202" cy="4191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913811" y="6248400"/>
            <a:ext cx="1091459" cy="152400"/>
          </a:xfrm>
          <a:prstGeom prst="rect">
            <a:avLst/>
          </a:prstGeom>
        </p:spPr>
        <p:txBody>
          <a:bodyPr vert="horz" lIns="91440" tIns="45720" rIns="91440" bIns="45720" rtlCol="0" anchor="ctr"/>
          <a:lstStyle>
            <a:lvl1pPr algn="r">
              <a:defRPr sz="900">
                <a:solidFill>
                  <a:schemeClr val="tx1"/>
                </a:solidFill>
              </a:defRPr>
            </a:lvl1pPr>
          </a:lstStyle>
          <a:p>
            <a:fld id="{8E36636D-D922-432D-A958-524484B5923D}" type="datetimeFigureOut">
              <a:rPr lang="es-CO"/>
              <a:pPr/>
              <a:t>27/06/2023</a:t>
            </a:fld>
            <a:endParaRPr/>
          </a:p>
        </p:txBody>
      </p:sp>
      <p:sp>
        <p:nvSpPr>
          <p:cNvPr id="5" name="Footer Placeholder 4"/>
          <p:cNvSpPr>
            <a:spLocks noGrp="1"/>
          </p:cNvSpPr>
          <p:nvPr>
            <p:ph type="ftr" sz="quarter" idx="3"/>
          </p:nvPr>
        </p:nvSpPr>
        <p:spPr>
          <a:xfrm>
            <a:off x="1293813" y="6248400"/>
            <a:ext cx="7467598" cy="152400"/>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133011" y="6248400"/>
            <a:ext cx="762003" cy="152400"/>
          </a:xfrm>
          <a:prstGeom prst="rect">
            <a:avLst/>
          </a:prstGeom>
        </p:spPr>
        <p:txBody>
          <a:bodyPr vert="horz" lIns="91440" tIns="45720" rIns="91440" bIns="45720" rtlCol="0" anchor="ctr"/>
          <a:lstStyle>
            <a:lvl1pPr algn="r">
              <a:defRPr sz="900">
                <a:solidFill>
                  <a:schemeClr val="tx1"/>
                </a:solidFill>
              </a:defRPr>
            </a:lvl1pPr>
          </a:lstStyle>
          <a:p>
            <a:fld id="{DF28FB93-0A08-4E7D-8E63-9EFA29F1E093}" type="slidenum">
              <a:rPr/>
              <a:pPr/>
              <a:t>‹Nº›</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0.tmp"/></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845354"/>
            <a:ext cx="5158308" cy="2428686"/>
          </a:xfrm>
        </p:spPr>
        <p:txBody>
          <a:bodyPr>
            <a:normAutofit fontScale="90000"/>
          </a:bodyPr>
          <a:lstStyle/>
          <a:p>
            <a:pPr algn="ctr" defTabSz="914400">
              <a:lnSpc>
                <a:spcPct val="80000"/>
              </a:lnSpc>
              <a:spcBef>
                <a:spcPts val="0"/>
              </a:spcBef>
              <a:buNone/>
            </a:pPr>
            <a:r>
              <a:rPr lang="es-ES" sz="3000" b="0" i="0" noProof="1">
                <a:solidFill>
                  <a:schemeClr val="bg1"/>
                </a:solidFill>
                <a:effectLst>
                  <a:outerShdw blurRad="88900" algn="ctr">
                    <a:prstClr val="black">
                      <a:alpha val="35000"/>
                    </a:prstClr>
                  </a:outerShdw>
                </a:effectLst>
                <a:latin typeface="Cambria"/>
                <a:ea typeface="+mj-ea"/>
                <a:cs typeface="+mj-cs"/>
              </a:rPr>
              <a:t>PRESENTACIÓN FINAL:</a:t>
            </a:r>
            <a:br>
              <a:rPr lang="es-ES" sz="3000" b="0" i="0" noProof="1">
                <a:solidFill>
                  <a:schemeClr val="bg1"/>
                </a:solidFill>
                <a:effectLst>
                  <a:outerShdw blurRad="88900" algn="ctr">
                    <a:prstClr val="black">
                      <a:alpha val="35000"/>
                    </a:prstClr>
                  </a:outerShdw>
                </a:effectLst>
                <a:latin typeface="Cambria"/>
                <a:ea typeface="+mj-ea"/>
                <a:cs typeface="+mj-cs"/>
              </a:rPr>
            </a:br>
            <a:br>
              <a:rPr lang="es-ES" sz="3000" b="0" i="0" noProof="1">
                <a:solidFill>
                  <a:schemeClr val="bg1"/>
                </a:solidFill>
                <a:effectLst>
                  <a:outerShdw blurRad="88900" algn="ctr">
                    <a:prstClr val="black">
                      <a:alpha val="35000"/>
                    </a:prstClr>
                  </a:outerShdw>
                </a:effectLst>
                <a:latin typeface="Cambria"/>
                <a:ea typeface="+mj-ea"/>
                <a:cs typeface="+mj-cs"/>
              </a:rPr>
            </a:br>
            <a:r>
              <a:rPr lang="es-ES" sz="2800" b="0" i="0" noProof="1">
                <a:solidFill>
                  <a:schemeClr val="accent1">
                    <a:lumMod val="50000"/>
                  </a:schemeClr>
                </a:solidFill>
                <a:effectLst>
                  <a:outerShdw blurRad="88900" algn="ctr">
                    <a:prstClr val="black">
                      <a:alpha val="35000"/>
                    </a:prstClr>
                  </a:outerShdw>
                </a:effectLst>
                <a:latin typeface="Cambria"/>
                <a:ea typeface="+mj-ea"/>
                <a:cs typeface="+mj-cs"/>
              </a:rPr>
              <a:t>ANALISIS GEOESPACIAL PARA LA SELECCIÓN DE ZONAS DE ALMACENAMIENTO SUBTERRANEO EN COLOMBIA: CASO SINU-SAN JACINTO</a:t>
            </a:r>
          </a:p>
        </p:txBody>
      </p:sp>
      <p:sp>
        <p:nvSpPr>
          <p:cNvPr id="18" name="Título 1">
            <a:extLst>
              <a:ext uri="{FF2B5EF4-FFF2-40B4-BE49-F238E27FC236}">
                <a16:creationId xmlns:a16="http://schemas.microsoft.com/office/drawing/2014/main" id="{1CDD6DFE-0589-D229-AE1D-64ACFA03A45E}"/>
              </a:ext>
            </a:extLst>
          </p:cNvPr>
          <p:cNvSpPr txBox="1">
            <a:spLocks/>
          </p:cNvSpPr>
          <p:nvPr/>
        </p:nvSpPr>
        <p:spPr>
          <a:xfrm>
            <a:off x="-170285" y="3505441"/>
            <a:ext cx="5490593" cy="2428686"/>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20000"/>
              </a:lnSpc>
              <a:spcBef>
                <a:spcPts val="0"/>
              </a:spcBef>
            </a:pPr>
            <a:r>
              <a:rPr lang="es-CO" sz="3000" noProof="1">
                <a:effectLst>
                  <a:outerShdw blurRad="88900" algn="ctr">
                    <a:prstClr val="black">
                      <a:alpha val="35000"/>
                    </a:prstClr>
                  </a:outerShdw>
                </a:effectLst>
                <a:latin typeface="Cambria"/>
              </a:rPr>
              <a:t>Angie Lorena Garcia Ariza</a:t>
            </a:r>
          </a:p>
          <a:p>
            <a:pPr algn="ctr">
              <a:lnSpc>
                <a:spcPct val="120000"/>
              </a:lnSpc>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Maestría en Ingeniería de Recursos Minerales</a:t>
            </a:r>
          </a:p>
          <a:p>
            <a:pPr algn="ctr">
              <a:lnSpc>
                <a:spcPct val="120000"/>
              </a:lnSpc>
              <a:spcBef>
                <a:spcPts val="0"/>
              </a:spcBef>
            </a:pPr>
            <a:r>
              <a:rPr lang="es-CO" sz="3000" noProof="1">
                <a:effectLst>
                  <a:outerShdw blurRad="88900" algn="ctr">
                    <a:prstClr val="black">
                      <a:alpha val="35000"/>
                    </a:prstClr>
                  </a:outerShdw>
                </a:effectLst>
                <a:latin typeface="Cambria"/>
              </a:rPr>
              <a:t>Universidad Nacional de Colombia - Sede Medellín</a:t>
            </a:r>
          </a:p>
          <a:p>
            <a:pPr algn="ctr">
              <a:spcBef>
                <a:spcPts val="0"/>
              </a:spcBef>
            </a:pPr>
            <a:endParaRPr lang="es-CO" sz="3000" noProof="1">
              <a:effectLst>
                <a:outerShdw blurRad="88900" algn="ctr">
                  <a:prstClr val="black">
                    <a:alpha val="35000"/>
                  </a:prstClr>
                </a:outerShdw>
              </a:effectLst>
              <a:latin typeface="Cambria"/>
            </a:endParaRPr>
          </a:p>
          <a:p>
            <a:pPr algn="ctr">
              <a:spcBef>
                <a:spcPts val="0"/>
              </a:spcBef>
            </a:pPr>
            <a:endParaRPr lang="es-CO" sz="3000" noProof="1">
              <a:effectLst>
                <a:outerShdw blurRad="88900" algn="ctr">
                  <a:prstClr val="black">
                    <a:alpha val="35000"/>
                  </a:prstClr>
                </a:outerShdw>
              </a:effectLst>
              <a:latin typeface="Cambria"/>
            </a:endParaRPr>
          </a:p>
          <a:p>
            <a:pPr algn="ctr">
              <a:lnSpc>
                <a:spcPct val="120000"/>
              </a:lnSpc>
              <a:spcBef>
                <a:spcPts val="0"/>
              </a:spcBef>
            </a:pPr>
            <a:r>
              <a:rPr lang="es-CO" sz="3000" noProof="1">
                <a:effectLst>
                  <a:outerShdw blurRad="88900" algn="ctr">
                    <a:prstClr val="black">
                      <a:alpha val="35000"/>
                    </a:prstClr>
                  </a:outerShdw>
                </a:effectLst>
                <a:latin typeface="Cambria"/>
              </a:rPr>
              <a:t>Medellín, Colombia</a:t>
            </a:r>
          </a:p>
          <a:p>
            <a:pPr algn="ctr">
              <a:lnSpc>
                <a:spcPct val="120000"/>
              </a:lnSpc>
              <a:spcBef>
                <a:spcPts val="0"/>
              </a:spcBef>
            </a:pPr>
            <a:r>
              <a:rPr lang="es-CO" sz="3000" noProof="1">
                <a:effectLst>
                  <a:outerShdw blurRad="88900" algn="ctr">
                    <a:prstClr val="black">
                      <a:alpha val="35000"/>
                    </a:prstClr>
                  </a:outerShdw>
                </a:effectLst>
                <a:latin typeface="Cambria"/>
              </a:rPr>
              <a:t>2023</a:t>
            </a:r>
          </a:p>
          <a:p>
            <a:pPr algn="ctr">
              <a:spcBef>
                <a:spcPts val="0"/>
              </a:spcBef>
            </a:pPr>
            <a:br>
              <a:rPr lang="es-ES" sz="3000" noProof="1">
                <a:effectLst>
                  <a:outerShdw blurRad="88900" algn="ctr">
                    <a:prstClr val="black">
                      <a:alpha val="35000"/>
                    </a:prstClr>
                  </a:outerShdw>
                </a:effectLst>
                <a:latin typeface="Cambria"/>
              </a:rPr>
            </a:br>
            <a:endParaRPr lang="es-ES" sz="3000" noProof="1">
              <a:solidFill>
                <a:schemeClr val="accent1">
                  <a:lumMod val="50000"/>
                </a:schemeClr>
              </a:solidFill>
              <a:effectLst>
                <a:outerShdw blurRad="88900" algn="ctr">
                  <a:prstClr val="black">
                    <a:alpha val="35000"/>
                  </a:prstClr>
                </a:outerShdw>
              </a:effectLst>
              <a:latin typeface="Cambria"/>
            </a:endParaRPr>
          </a:p>
        </p:txBody>
      </p:sp>
      <p:pic>
        <p:nvPicPr>
          <p:cNvPr id="24" name="Imagen 23">
            <a:extLst>
              <a:ext uri="{FF2B5EF4-FFF2-40B4-BE49-F238E27FC236}">
                <a16:creationId xmlns:a16="http://schemas.microsoft.com/office/drawing/2014/main" id="{9C3BC069-6D73-0DED-A57E-EAE9D9CE4C80}"/>
              </a:ext>
            </a:extLst>
          </p:cNvPr>
          <p:cNvPicPr>
            <a:picLocks noChangeAspect="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5158308" y="1844824"/>
            <a:ext cx="7040782" cy="4176464"/>
          </a:xfrm>
          <a:prstGeom prst="rect">
            <a:avLst/>
          </a:prstGeom>
        </p:spPr>
      </p:pic>
    </p:spTree>
    <p:extLst>
      <p:ext uri="{BB962C8B-B14F-4D97-AF65-F5344CB8AC3E}">
        <p14:creationId xmlns:p14="http://schemas.microsoft.com/office/powerpoint/2010/main" val="40808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436" y="148807"/>
            <a:ext cx="7132498" cy="914400"/>
          </a:xfrm>
        </p:spPr>
        <p:txBody>
          <a:bodyPr/>
          <a:lstStyle/>
          <a:p>
            <a:r>
              <a:rPr lang="en-US" sz="5100" dirty="0"/>
              <a:t>3. POZOS</a:t>
            </a:r>
          </a:p>
        </p:txBody>
      </p:sp>
      <p:grpSp>
        <p:nvGrpSpPr>
          <p:cNvPr id="9" name="Grupo 8">
            <a:extLst>
              <a:ext uri="{FF2B5EF4-FFF2-40B4-BE49-F238E27FC236}">
                <a16:creationId xmlns:a16="http://schemas.microsoft.com/office/drawing/2014/main" id="{F06DBB28-76E5-6F8A-EB61-F717569E941D}"/>
              </a:ext>
            </a:extLst>
          </p:cNvPr>
          <p:cNvGrpSpPr/>
          <p:nvPr/>
        </p:nvGrpSpPr>
        <p:grpSpPr>
          <a:xfrm>
            <a:off x="7701806" y="619533"/>
            <a:ext cx="4297262" cy="5329747"/>
            <a:chOff x="7607934" y="764704"/>
            <a:chExt cx="4430757" cy="5214571"/>
          </a:xfrm>
        </p:grpSpPr>
        <p:pic>
          <p:nvPicPr>
            <p:cNvPr id="18" name="Imagen 17">
              <a:extLst>
                <a:ext uri="{FF2B5EF4-FFF2-40B4-BE49-F238E27FC236}">
                  <a16:creationId xmlns:a16="http://schemas.microsoft.com/office/drawing/2014/main" id="{4BBE1459-BE76-DAF3-6B94-00546683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934" y="764704"/>
              <a:ext cx="4430757" cy="5214571"/>
            </a:xfrm>
            <a:prstGeom prst="rect">
              <a:avLst/>
            </a:prstGeom>
            <a:ln w="38100">
              <a:solidFill>
                <a:srgbClr val="326734"/>
              </a:solidFill>
            </a:ln>
          </p:spPr>
        </p:pic>
        <p:pic>
          <p:nvPicPr>
            <p:cNvPr id="20" name="Imagen 19">
              <a:extLst>
                <a:ext uri="{FF2B5EF4-FFF2-40B4-BE49-F238E27FC236}">
                  <a16:creationId xmlns:a16="http://schemas.microsoft.com/office/drawing/2014/main" id="{A30C8B03-11E8-30CD-0635-91B530815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a:ln>
              <a:solidFill>
                <a:srgbClr val="326734"/>
              </a:solidFill>
            </a:ln>
          </p:spPr>
        </p:pic>
      </p:grpSp>
      <p:pic>
        <p:nvPicPr>
          <p:cNvPr id="10" name="Imagen 9">
            <a:extLst>
              <a:ext uri="{FF2B5EF4-FFF2-40B4-BE49-F238E27FC236}">
                <a16:creationId xmlns:a16="http://schemas.microsoft.com/office/drawing/2014/main" id="{1B502C92-BAEA-5478-16D9-989682020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2164" y="1459046"/>
            <a:ext cx="3580268" cy="4418226"/>
          </a:xfrm>
          <a:prstGeom prst="rect">
            <a:avLst/>
          </a:prstGeom>
          <a:ln w="28575">
            <a:noFill/>
          </a:ln>
        </p:spPr>
      </p:pic>
      <p:sp>
        <p:nvSpPr>
          <p:cNvPr id="11" name="Marcador de texto 2">
            <a:extLst>
              <a:ext uri="{FF2B5EF4-FFF2-40B4-BE49-F238E27FC236}">
                <a16:creationId xmlns:a16="http://schemas.microsoft.com/office/drawing/2014/main" id="{4A202308-A334-757B-9AC2-3CAFC0750A53}"/>
              </a:ext>
            </a:extLst>
          </p:cNvPr>
          <p:cNvSpPr txBox="1">
            <a:spLocks/>
          </p:cNvSpPr>
          <p:nvPr/>
        </p:nvSpPr>
        <p:spPr>
          <a:xfrm>
            <a:off x="4222204" y="104283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Pozos</a:t>
            </a:r>
          </a:p>
        </p:txBody>
      </p:sp>
      <p:sp>
        <p:nvSpPr>
          <p:cNvPr id="12" name="Marcador de texto 2">
            <a:extLst>
              <a:ext uri="{FF2B5EF4-FFF2-40B4-BE49-F238E27FC236}">
                <a16:creationId xmlns:a16="http://schemas.microsoft.com/office/drawing/2014/main" id="{CEC5E506-9EB2-89DC-C74D-2DDF224D8010}"/>
              </a:ext>
            </a:extLst>
          </p:cNvPr>
          <p:cNvSpPr txBox="1">
            <a:spLocks/>
          </p:cNvSpPr>
          <p:nvPr/>
        </p:nvSpPr>
        <p:spPr>
          <a:xfrm>
            <a:off x="8757963" y="26064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los Pozos</a:t>
            </a:r>
          </a:p>
        </p:txBody>
      </p:sp>
      <p:sp>
        <p:nvSpPr>
          <p:cNvPr id="3" name="Elipse 2">
            <a:extLst>
              <a:ext uri="{FF2B5EF4-FFF2-40B4-BE49-F238E27FC236}">
                <a16:creationId xmlns:a16="http://schemas.microsoft.com/office/drawing/2014/main" id="{D2D9F6A1-7B51-D3D3-BA67-CC1388C375C1}"/>
              </a:ext>
            </a:extLst>
          </p:cNvPr>
          <p:cNvSpPr/>
          <p:nvPr/>
        </p:nvSpPr>
        <p:spPr>
          <a:xfrm rot="1654173">
            <a:off x="6107901" y="211086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5" name="Imagen 4">
            <a:extLst>
              <a:ext uri="{FF2B5EF4-FFF2-40B4-BE49-F238E27FC236}">
                <a16:creationId xmlns:a16="http://schemas.microsoft.com/office/drawing/2014/main" id="{A35EFADA-13E8-2AF4-16D1-606ACF4CD4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652" y="1457545"/>
            <a:ext cx="3120138" cy="4418226"/>
          </a:xfrm>
          <a:prstGeom prst="rect">
            <a:avLst/>
          </a:prstGeom>
        </p:spPr>
      </p:pic>
      <p:sp>
        <p:nvSpPr>
          <p:cNvPr id="6" name="Marcador de texto 2">
            <a:extLst>
              <a:ext uri="{FF2B5EF4-FFF2-40B4-BE49-F238E27FC236}">
                <a16:creationId xmlns:a16="http://schemas.microsoft.com/office/drawing/2014/main" id="{D4BFC0F7-081F-C64A-1805-A4A272C56948}"/>
              </a:ext>
            </a:extLst>
          </p:cNvPr>
          <p:cNvSpPr txBox="1">
            <a:spLocks/>
          </p:cNvSpPr>
          <p:nvPr/>
        </p:nvSpPr>
        <p:spPr>
          <a:xfrm>
            <a:off x="1629916" y="1114846"/>
            <a:ext cx="3471080"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Pozos</a:t>
            </a:r>
          </a:p>
        </p:txBody>
      </p:sp>
    </p:spTree>
    <p:extLst>
      <p:ext uri="{BB962C8B-B14F-4D97-AF65-F5344CB8AC3E}">
        <p14:creationId xmlns:p14="http://schemas.microsoft.com/office/powerpoint/2010/main" val="33214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156" y="1335058"/>
            <a:ext cx="3407072" cy="4824536"/>
          </a:xfrm>
          <a:prstGeom prst="rect">
            <a:avLst/>
          </a:prstGeom>
        </p:spPr>
      </p:pic>
      <p:pic>
        <p:nvPicPr>
          <p:cNvPr id="8" name="Imagen 7">
            <a:extLst>
              <a:ext uri="{FF2B5EF4-FFF2-40B4-BE49-F238E27FC236}">
                <a16:creationId xmlns:a16="http://schemas.microsoft.com/office/drawing/2014/main" id="{5B4E77C4-F073-3223-9F7C-3F01F8165E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1075" y="1335058"/>
            <a:ext cx="3407073"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5950395" y="2242591"/>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4633251" y="4428038"/>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4055149" y="965118"/>
            <a:ext cx="3087028" cy="36993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sp>
        <p:nvSpPr>
          <p:cNvPr id="12" name="Marcador de texto 2">
            <a:extLst>
              <a:ext uri="{FF2B5EF4-FFF2-40B4-BE49-F238E27FC236}">
                <a16:creationId xmlns:a16="http://schemas.microsoft.com/office/drawing/2014/main" id="{CBB976A6-E12D-EEBE-D4D3-D9FD339BE238}"/>
              </a:ext>
            </a:extLst>
          </p:cNvPr>
          <p:cNvSpPr txBox="1">
            <a:spLocks/>
          </p:cNvSpPr>
          <p:nvPr/>
        </p:nvSpPr>
        <p:spPr>
          <a:xfrm>
            <a:off x="319076" y="965118"/>
            <a:ext cx="3471080"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400" dirty="0">
                <a:solidFill>
                  <a:schemeClr val="tx2"/>
                </a:solidFill>
              </a:rPr>
              <a:t>Puntos cada 5Km por cada línea Sísmica 2D</a:t>
            </a:r>
          </a:p>
        </p:txBody>
      </p:sp>
      <p:sp>
        <p:nvSpPr>
          <p:cNvPr id="13" name="Marcador de texto 2">
            <a:extLst>
              <a:ext uri="{FF2B5EF4-FFF2-40B4-BE49-F238E27FC236}">
                <a16:creationId xmlns:a16="http://schemas.microsoft.com/office/drawing/2014/main" id="{B2BCA1D3-1D72-58C8-BC22-2E5F68C3502C}"/>
              </a:ext>
            </a:extLst>
          </p:cNvPr>
          <p:cNvSpPr txBox="1">
            <a:spLocks/>
          </p:cNvSpPr>
          <p:nvPr/>
        </p:nvSpPr>
        <p:spPr>
          <a:xfrm>
            <a:off x="8470676" y="388863"/>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Tendencia de las líneas Sísmicas 2D</a:t>
            </a:r>
          </a:p>
        </p:txBody>
      </p:sp>
      <p:grpSp>
        <p:nvGrpSpPr>
          <p:cNvPr id="15" name="Grupo 14">
            <a:extLst>
              <a:ext uri="{FF2B5EF4-FFF2-40B4-BE49-F238E27FC236}">
                <a16:creationId xmlns:a16="http://schemas.microsoft.com/office/drawing/2014/main" id="{4B16D3ED-2877-46F0-80EF-C42B5492E010}"/>
              </a:ext>
            </a:extLst>
          </p:cNvPr>
          <p:cNvGrpSpPr/>
          <p:nvPr/>
        </p:nvGrpSpPr>
        <p:grpSpPr>
          <a:xfrm>
            <a:off x="7606580" y="839024"/>
            <a:ext cx="4485552" cy="4824536"/>
            <a:chOff x="7606580" y="839024"/>
            <a:chExt cx="4485552" cy="4824536"/>
          </a:xfrm>
        </p:grpSpPr>
        <p:pic>
          <p:nvPicPr>
            <p:cNvPr id="4" name="Imagen 3">
              <a:extLst>
                <a:ext uri="{FF2B5EF4-FFF2-40B4-BE49-F238E27FC236}">
                  <a16:creationId xmlns:a16="http://schemas.microsoft.com/office/drawing/2014/main" id="{84CF63CA-54C1-63E7-F589-271F98285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580" y="839024"/>
              <a:ext cx="4485552" cy="4824536"/>
            </a:xfrm>
            <a:prstGeom prst="rect">
              <a:avLst/>
            </a:prstGeom>
            <a:ln w="38100">
              <a:solidFill>
                <a:srgbClr val="326734"/>
              </a:solidFill>
            </a:ln>
          </p:spPr>
        </p:pic>
        <p:pic>
          <p:nvPicPr>
            <p:cNvPr id="14" name="Imagen 13">
              <a:extLst>
                <a:ext uri="{FF2B5EF4-FFF2-40B4-BE49-F238E27FC236}">
                  <a16:creationId xmlns:a16="http://schemas.microsoft.com/office/drawing/2014/main" id="{31E2DCF8-EACC-8A81-D9A4-BB5479A8D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668" y="1772816"/>
              <a:ext cx="298233" cy="432048"/>
            </a:xfrm>
            <a:prstGeom prst="rect">
              <a:avLst/>
            </a:prstGeom>
          </p:spPr>
        </p:pic>
      </p:grpSp>
    </p:spTree>
    <p:extLst>
      <p:ext uri="{BB962C8B-B14F-4D97-AF65-F5344CB8AC3E}">
        <p14:creationId xmlns:p14="http://schemas.microsoft.com/office/powerpoint/2010/main" val="22798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16632"/>
            <a:ext cx="7132498" cy="914400"/>
          </a:xfrm>
        </p:spPr>
        <p:txBody>
          <a:bodyPr/>
          <a:lstStyle/>
          <a:p>
            <a:r>
              <a:rPr lang="en-US" sz="5100" dirty="0"/>
              <a:t>4. </a:t>
            </a:r>
            <a:r>
              <a:rPr lang="en-US" sz="5100" dirty="0" err="1"/>
              <a:t>Lineas</a:t>
            </a:r>
            <a:r>
              <a:rPr lang="en-US" sz="5100" dirty="0"/>
              <a:t> </a:t>
            </a:r>
            <a:r>
              <a:rPr lang="en-US" sz="5100" dirty="0" err="1"/>
              <a:t>sismicas</a:t>
            </a:r>
            <a:r>
              <a:rPr lang="en-US" sz="5100" dirty="0"/>
              <a:t> 2D</a:t>
            </a:r>
          </a:p>
        </p:txBody>
      </p:sp>
      <p:grpSp>
        <p:nvGrpSpPr>
          <p:cNvPr id="3" name="Grupo 2">
            <a:extLst>
              <a:ext uri="{FF2B5EF4-FFF2-40B4-BE49-F238E27FC236}">
                <a16:creationId xmlns:a16="http://schemas.microsoft.com/office/drawing/2014/main" id="{E51497D5-3777-35CD-A716-524CC01775C2}"/>
              </a:ext>
            </a:extLst>
          </p:cNvPr>
          <p:cNvGrpSpPr/>
          <p:nvPr/>
        </p:nvGrpSpPr>
        <p:grpSpPr>
          <a:xfrm>
            <a:off x="7621397" y="0"/>
            <a:ext cx="4248351" cy="6159594"/>
            <a:chOff x="7779515" y="140112"/>
            <a:chExt cx="3407072" cy="5194476"/>
          </a:xfrm>
        </p:grpSpPr>
        <p:pic>
          <p:nvPicPr>
            <p:cNvPr id="6" name="Imagen 5">
              <a:extLst>
                <a:ext uri="{FF2B5EF4-FFF2-40B4-BE49-F238E27FC236}">
                  <a16:creationId xmlns:a16="http://schemas.microsoft.com/office/drawing/2014/main" id="{D24FA367-E35C-8A66-667E-8E80545D5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9515" y="510052"/>
              <a:ext cx="3407072" cy="4824536"/>
            </a:xfrm>
            <a:prstGeom prst="rect">
              <a:avLst/>
            </a:prstGeom>
          </p:spPr>
        </p:pic>
        <p:sp>
          <p:nvSpPr>
            <p:cNvPr id="9" name="Elipse 8">
              <a:extLst>
                <a:ext uri="{FF2B5EF4-FFF2-40B4-BE49-F238E27FC236}">
                  <a16:creationId xmlns:a16="http://schemas.microsoft.com/office/drawing/2014/main" id="{EBBA9602-4B35-B6A8-C8EB-86BF56907666}"/>
                </a:ext>
              </a:extLst>
            </p:cNvPr>
            <p:cNvSpPr/>
            <p:nvPr/>
          </p:nvSpPr>
          <p:spPr>
            <a:xfrm rot="369896">
              <a:off x="9939754" y="1417585"/>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Elipse 9">
              <a:extLst>
                <a:ext uri="{FF2B5EF4-FFF2-40B4-BE49-F238E27FC236}">
                  <a16:creationId xmlns:a16="http://schemas.microsoft.com/office/drawing/2014/main" id="{C7C790DF-FD61-0124-7F7B-BE16F1E67EAD}"/>
                </a:ext>
              </a:extLst>
            </p:cNvPr>
            <p:cNvSpPr/>
            <p:nvPr/>
          </p:nvSpPr>
          <p:spPr>
            <a:xfrm rot="330483">
              <a:off x="8622610" y="3603032"/>
              <a:ext cx="360040" cy="1080120"/>
            </a:xfrm>
            <a:prstGeom prst="ellipse">
              <a:avLst/>
            </a:prstGeom>
            <a:noFill/>
            <a:ln w="1905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1" name="Marcador de texto 2">
              <a:extLst>
                <a:ext uri="{FF2B5EF4-FFF2-40B4-BE49-F238E27FC236}">
                  <a16:creationId xmlns:a16="http://schemas.microsoft.com/office/drawing/2014/main" id="{FE8698B5-F08C-97CC-93DD-4D4B6AD57081}"/>
                </a:ext>
              </a:extLst>
            </p:cNvPr>
            <p:cNvSpPr txBox="1">
              <a:spLocks/>
            </p:cNvSpPr>
            <p:nvPr/>
          </p:nvSpPr>
          <p:spPr>
            <a:xfrm>
              <a:off x="8044508" y="140112"/>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Sísmica 2D</a:t>
              </a:r>
            </a:p>
          </p:txBody>
        </p:sp>
      </p:grpSp>
      <p:pic>
        <p:nvPicPr>
          <p:cNvPr id="7" name="Imagen 6">
            <a:extLst>
              <a:ext uri="{FF2B5EF4-FFF2-40B4-BE49-F238E27FC236}">
                <a16:creationId xmlns:a16="http://schemas.microsoft.com/office/drawing/2014/main" id="{E33E26CE-CDE9-6BC6-4AE7-A91C9B82208C}"/>
              </a:ext>
            </a:extLst>
          </p:cNvPr>
          <p:cNvPicPr>
            <a:picLocks noChangeAspect="1"/>
          </p:cNvPicPr>
          <p:nvPr/>
        </p:nvPicPr>
        <p:blipFill rotWithShape="1">
          <a:blip r:embed="rId3">
            <a:extLst>
              <a:ext uri="{28A0092B-C50C-407E-A947-70E740481C1C}">
                <a14:useLocalDpi xmlns:a14="http://schemas.microsoft.com/office/drawing/2010/main" val="0"/>
              </a:ext>
            </a:extLst>
          </a:blip>
          <a:srcRect r="31355"/>
          <a:stretch/>
        </p:blipFill>
        <p:spPr>
          <a:xfrm>
            <a:off x="4006180" y="1534488"/>
            <a:ext cx="3378893" cy="2057213"/>
          </a:xfrm>
          <a:prstGeom prst="rect">
            <a:avLst/>
          </a:prstGeom>
          <a:ln>
            <a:solidFill>
              <a:schemeClr val="accent1"/>
            </a:solidFill>
          </a:ln>
        </p:spPr>
      </p:pic>
      <p:sp>
        <p:nvSpPr>
          <p:cNvPr id="16" name="Marcador de texto 2">
            <a:extLst>
              <a:ext uri="{FF2B5EF4-FFF2-40B4-BE49-F238E27FC236}">
                <a16:creationId xmlns:a16="http://schemas.microsoft.com/office/drawing/2014/main" id="{BF992F77-E563-2D0D-EC4A-539361AF6E8D}"/>
              </a:ext>
            </a:extLst>
          </p:cNvPr>
          <p:cNvSpPr txBox="1">
            <a:spLocks/>
          </p:cNvSpPr>
          <p:nvPr/>
        </p:nvSpPr>
        <p:spPr>
          <a:xfrm>
            <a:off x="2349996" y="111148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Norte</a:t>
            </a:r>
          </a:p>
        </p:txBody>
      </p:sp>
      <p:sp>
        <p:nvSpPr>
          <p:cNvPr id="17" name="Marcador de texto 2">
            <a:extLst>
              <a:ext uri="{FF2B5EF4-FFF2-40B4-BE49-F238E27FC236}">
                <a16:creationId xmlns:a16="http://schemas.microsoft.com/office/drawing/2014/main" id="{CF292E0A-08BD-8237-996F-92D46551C658}"/>
              </a:ext>
            </a:extLst>
          </p:cNvPr>
          <p:cNvSpPr txBox="1">
            <a:spLocks/>
          </p:cNvSpPr>
          <p:nvPr/>
        </p:nvSpPr>
        <p:spPr>
          <a:xfrm>
            <a:off x="10247569" y="108234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Norte</a:t>
            </a:r>
          </a:p>
        </p:txBody>
      </p:sp>
      <p:sp>
        <p:nvSpPr>
          <p:cNvPr id="18" name="Marcador de texto 2">
            <a:extLst>
              <a:ext uri="{FF2B5EF4-FFF2-40B4-BE49-F238E27FC236}">
                <a16:creationId xmlns:a16="http://schemas.microsoft.com/office/drawing/2014/main" id="{7F6811CF-2943-FAA9-30BC-4C20CEF00F93}"/>
              </a:ext>
            </a:extLst>
          </p:cNvPr>
          <p:cNvSpPr txBox="1">
            <a:spLocks/>
          </p:cNvSpPr>
          <p:nvPr/>
        </p:nvSpPr>
        <p:spPr>
          <a:xfrm>
            <a:off x="8722487" y="3717789"/>
            <a:ext cx="1134774"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rgbClr val="FF0000"/>
                </a:solidFill>
              </a:rPr>
              <a:t>Sur</a:t>
            </a:r>
          </a:p>
        </p:txBody>
      </p:sp>
      <p:sp>
        <p:nvSpPr>
          <p:cNvPr id="20" name="Marcador de texto 2">
            <a:extLst>
              <a:ext uri="{FF2B5EF4-FFF2-40B4-BE49-F238E27FC236}">
                <a16:creationId xmlns:a16="http://schemas.microsoft.com/office/drawing/2014/main" id="{67115D77-090B-E10B-A44E-B2A2387B1482}"/>
              </a:ext>
            </a:extLst>
          </p:cNvPr>
          <p:cNvSpPr txBox="1">
            <a:spLocks/>
          </p:cNvSpPr>
          <p:nvPr/>
        </p:nvSpPr>
        <p:spPr>
          <a:xfrm>
            <a:off x="2347394" y="3631768"/>
            <a:ext cx="3087028" cy="36993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a:solidFill>
                  <a:schemeClr val="tx2"/>
                </a:solidFill>
              </a:rPr>
              <a:t>Datos de sísmica 2D al Sur</a:t>
            </a:r>
          </a:p>
        </p:txBody>
      </p:sp>
      <p:pic>
        <p:nvPicPr>
          <p:cNvPr id="5" name="Imagen 4">
            <a:extLst>
              <a:ext uri="{FF2B5EF4-FFF2-40B4-BE49-F238E27FC236}">
                <a16:creationId xmlns:a16="http://schemas.microsoft.com/office/drawing/2014/main" id="{DEBF778B-67A5-3E65-5B57-68E613EF19BE}"/>
              </a:ext>
            </a:extLst>
          </p:cNvPr>
          <p:cNvPicPr>
            <a:picLocks noChangeAspect="1"/>
          </p:cNvPicPr>
          <p:nvPr/>
        </p:nvPicPr>
        <p:blipFill rotWithShape="1">
          <a:blip r:embed="rId4">
            <a:extLst>
              <a:ext uri="{28A0092B-C50C-407E-A947-70E740481C1C}">
                <a14:useLocalDpi xmlns:a14="http://schemas.microsoft.com/office/drawing/2010/main" val="0"/>
              </a:ext>
            </a:extLst>
          </a:blip>
          <a:srcRect l="443" r="29828"/>
          <a:stretch/>
        </p:blipFill>
        <p:spPr>
          <a:xfrm>
            <a:off x="4006179" y="4002296"/>
            <a:ext cx="3378893" cy="1932127"/>
          </a:xfrm>
          <a:prstGeom prst="rect">
            <a:avLst/>
          </a:prstGeom>
          <a:ln>
            <a:solidFill>
              <a:schemeClr val="accent1"/>
            </a:solidFill>
          </a:ln>
        </p:spPr>
      </p:pic>
      <p:pic>
        <p:nvPicPr>
          <p:cNvPr id="8" name="Imagen 7">
            <a:extLst>
              <a:ext uri="{FF2B5EF4-FFF2-40B4-BE49-F238E27FC236}">
                <a16:creationId xmlns:a16="http://schemas.microsoft.com/office/drawing/2014/main" id="{79BA3FC9-C840-11B3-EBA5-5A2D4B34D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77" y="1548241"/>
            <a:ext cx="3618648" cy="2043459"/>
          </a:xfrm>
          <a:prstGeom prst="rect">
            <a:avLst/>
          </a:prstGeom>
          <a:ln>
            <a:solidFill>
              <a:schemeClr val="accent1"/>
            </a:solidFill>
          </a:ln>
        </p:spPr>
      </p:pic>
      <p:pic>
        <p:nvPicPr>
          <p:cNvPr id="12" name="Imagen 11">
            <a:extLst>
              <a:ext uri="{FF2B5EF4-FFF2-40B4-BE49-F238E27FC236}">
                <a16:creationId xmlns:a16="http://schemas.microsoft.com/office/drawing/2014/main" id="{37707407-DA03-45B0-92C9-D88284B2E526}"/>
              </a:ext>
            </a:extLst>
          </p:cNvPr>
          <p:cNvPicPr>
            <a:picLocks noChangeAspect="1"/>
          </p:cNvPicPr>
          <p:nvPr/>
        </p:nvPicPr>
        <p:blipFill rotWithShape="1">
          <a:blip r:embed="rId3">
            <a:extLst>
              <a:ext uri="{28A0092B-C50C-407E-A947-70E740481C1C}">
                <a14:useLocalDpi xmlns:a14="http://schemas.microsoft.com/office/drawing/2010/main" val="0"/>
              </a:ext>
            </a:extLst>
          </a:blip>
          <a:srcRect l="69320" t="1602" b="15291"/>
          <a:stretch/>
        </p:blipFill>
        <p:spPr>
          <a:xfrm>
            <a:off x="8907120" y="1082349"/>
            <a:ext cx="1203762" cy="1410547"/>
          </a:xfrm>
          <a:prstGeom prst="rect">
            <a:avLst/>
          </a:prstGeom>
          <a:ln>
            <a:solidFill>
              <a:schemeClr val="accent1">
                <a:lumMod val="75000"/>
              </a:schemeClr>
            </a:solidFill>
          </a:ln>
        </p:spPr>
      </p:pic>
      <p:pic>
        <p:nvPicPr>
          <p:cNvPr id="13" name="Imagen 12">
            <a:extLst>
              <a:ext uri="{FF2B5EF4-FFF2-40B4-BE49-F238E27FC236}">
                <a16:creationId xmlns:a16="http://schemas.microsoft.com/office/drawing/2014/main" id="{701A013B-DAEB-97AA-3613-258BCDB5FF1B}"/>
              </a:ext>
            </a:extLst>
          </p:cNvPr>
          <p:cNvPicPr>
            <a:picLocks noChangeAspect="1"/>
          </p:cNvPicPr>
          <p:nvPr/>
        </p:nvPicPr>
        <p:blipFill rotWithShape="1">
          <a:blip r:embed="rId4">
            <a:extLst>
              <a:ext uri="{28A0092B-C50C-407E-A947-70E740481C1C}">
                <a14:useLocalDpi xmlns:a14="http://schemas.microsoft.com/office/drawing/2010/main" val="0"/>
              </a:ext>
            </a:extLst>
          </a:blip>
          <a:srcRect l="69745" t="-2734" r="1" b="11066"/>
          <a:stretch/>
        </p:blipFill>
        <p:spPr>
          <a:xfrm>
            <a:off x="9418369" y="3928014"/>
            <a:ext cx="1308246" cy="1586436"/>
          </a:xfrm>
          <a:prstGeom prst="rect">
            <a:avLst/>
          </a:prstGeom>
          <a:ln>
            <a:solidFill>
              <a:srgbClr val="326734"/>
            </a:solidFill>
          </a:ln>
        </p:spPr>
      </p:pic>
      <p:pic>
        <p:nvPicPr>
          <p:cNvPr id="15" name="Imagen 14">
            <a:extLst>
              <a:ext uri="{FF2B5EF4-FFF2-40B4-BE49-F238E27FC236}">
                <a16:creationId xmlns:a16="http://schemas.microsoft.com/office/drawing/2014/main" id="{EB86C767-F600-D52B-349D-410C1CA21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06" y="3986856"/>
            <a:ext cx="3618648" cy="1962424"/>
          </a:xfrm>
          <a:prstGeom prst="rect">
            <a:avLst/>
          </a:prstGeom>
          <a:ln>
            <a:solidFill>
              <a:schemeClr val="accent1"/>
            </a:solidFill>
          </a:ln>
        </p:spPr>
      </p:pic>
    </p:spTree>
    <p:extLst>
      <p:ext uri="{BB962C8B-B14F-4D97-AF65-F5344CB8AC3E}">
        <p14:creationId xmlns:p14="http://schemas.microsoft.com/office/powerpoint/2010/main" val="16349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8900" y="188640"/>
            <a:ext cx="7132498" cy="914400"/>
          </a:xfrm>
        </p:spPr>
        <p:txBody>
          <a:bodyPr/>
          <a:lstStyle/>
          <a:p>
            <a:r>
              <a:rPr lang="en-US" sz="5100" dirty="0"/>
              <a:t>5. ANALISIS RASTER</a:t>
            </a:r>
          </a:p>
        </p:txBody>
      </p:sp>
    </p:spTree>
    <p:extLst>
      <p:ext uri="{BB962C8B-B14F-4D97-AF65-F5344CB8AC3E}">
        <p14:creationId xmlns:p14="http://schemas.microsoft.com/office/powerpoint/2010/main" val="19390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DC05FA89-2288-C965-216C-D7F44D9B1827}"/>
              </a:ext>
            </a:extLst>
          </p:cNvPr>
          <p:cNvSpPr/>
          <p:nvPr/>
        </p:nvSpPr>
        <p:spPr>
          <a:xfrm>
            <a:off x="7445948" y="548680"/>
            <a:ext cx="390504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2" name="Rectángulo 11">
            <a:extLst>
              <a:ext uri="{FF2B5EF4-FFF2-40B4-BE49-F238E27FC236}">
                <a16:creationId xmlns:a16="http://schemas.microsoft.com/office/drawing/2014/main" id="{F539977A-9E97-B135-A156-60470D5C07A9}"/>
              </a:ext>
            </a:extLst>
          </p:cNvPr>
          <p:cNvSpPr/>
          <p:nvPr/>
        </p:nvSpPr>
        <p:spPr>
          <a:xfrm>
            <a:off x="7822604" y="3212976"/>
            <a:ext cx="3312368" cy="648072"/>
          </a:xfrm>
          <a:prstGeom prst="rect">
            <a:avLst/>
          </a:prstGeom>
          <a:solidFill>
            <a:srgbClr val="79A27B"/>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2" name="Título 1"/>
          <p:cNvSpPr>
            <a:spLocks noGrp="1"/>
          </p:cNvSpPr>
          <p:nvPr>
            <p:ph type="ctrTitle"/>
          </p:nvPr>
        </p:nvSpPr>
        <p:spPr>
          <a:xfrm>
            <a:off x="534517" y="378982"/>
            <a:ext cx="5791200" cy="961786"/>
          </a:xfrm>
        </p:spPr>
        <p:txBody>
          <a:bodyPr/>
          <a:lstStyle/>
          <a:p>
            <a:r>
              <a:rPr lang="en-US" dirty="0"/>
              <a:t>INTRODUCCIÓN</a:t>
            </a:r>
          </a:p>
        </p:txBody>
      </p:sp>
      <p:sp>
        <p:nvSpPr>
          <p:cNvPr id="6" name="Subtítulo 5">
            <a:extLst>
              <a:ext uri="{FF2B5EF4-FFF2-40B4-BE49-F238E27FC236}">
                <a16:creationId xmlns:a16="http://schemas.microsoft.com/office/drawing/2014/main" id="{3AAC8358-432F-109D-A79D-3EAD7B586F2F}"/>
              </a:ext>
            </a:extLst>
          </p:cNvPr>
          <p:cNvSpPr>
            <a:spLocks noGrp="1"/>
          </p:cNvSpPr>
          <p:nvPr>
            <p:ph type="subTitle" idx="1"/>
          </p:nvPr>
        </p:nvSpPr>
        <p:spPr>
          <a:xfrm>
            <a:off x="189755" y="1067496"/>
            <a:ext cx="6020309" cy="2145480"/>
          </a:xfrm>
        </p:spPr>
        <p:txBody>
          <a:bodyPr>
            <a:normAutofit fontScale="62500" lnSpcReduction="20000"/>
          </a:body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pic>
        <p:nvPicPr>
          <p:cNvPr id="4" name="Imagen 3">
            <a:extLst>
              <a:ext uri="{FF2B5EF4-FFF2-40B4-BE49-F238E27FC236}">
                <a16:creationId xmlns:a16="http://schemas.microsoft.com/office/drawing/2014/main" id="{50391980-6D22-48BE-3041-4B5D367F2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16" y="1420156"/>
            <a:ext cx="4880699" cy="1519548"/>
          </a:xfrm>
          <a:prstGeom prst="rect">
            <a:avLst/>
          </a:prstGeom>
          <a:ln w="28575">
            <a:noFill/>
          </a:ln>
        </p:spPr>
      </p:pic>
      <p:sp>
        <p:nvSpPr>
          <p:cNvPr id="5" name="Título 1">
            <a:extLst>
              <a:ext uri="{FF2B5EF4-FFF2-40B4-BE49-F238E27FC236}">
                <a16:creationId xmlns:a16="http://schemas.microsoft.com/office/drawing/2014/main" id="{69DF548E-8979-E170-FD85-DBF477907170}"/>
              </a:ext>
            </a:extLst>
          </p:cNvPr>
          <p:cNvSpPr txBox="1">
            <a:spLocks/>
          </p:cNvSpPr>
          <p:nvPr/>
        </p:nvSpPr>
        <p:spPr>
          <a:xfrm>
            <a:off x="8088460" y="2871436"/>
            <a:ext cx="3478560" cy="85850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APLICACIONES DEL CO2</a:t>
            </a:r>
          </a:p>
        </p:txBody>
      </p:sp>
      <p:sp>
        <p:nvSpPr>
          <p:cNvPr id="8" name="Subtítulo 5">
            <a:extLst>
              <a:ext uri="{FF2B5EF4-FFF2-40B4-BE49-F238E27FC236}">
                <a16:creationId xmlns:a16="http://schemas.microsoft.com/office/drawing/2014/main" id="{14A301D2-9600-54F2-C42B-F706522B5FA0}"/>
              </a:ext>
            </a:extLst>
          </p:cNvPr>
          <p:cNvSpPr txBox="1">
            <a:spLocks/>
          </p:cNvSpPr>
          <p:nvPr/>
        </p:nvSpPr>
        <p:spPr>
          <a:xfrm>
            <a:off x="189756" y="2939704"/>
            <a:ext cx="5904656" cy="15694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9" name="Subtítulo 5">
            <a:extLst>
              <a:ext uri="{FF2B5EF4-FFF2-40B4-BE49-F238E27FC236}">
                <a16:creationId xmlns:a16="http://schemas.microsoft.com/office/drawing/2014/main" id="{EDD83ED5-EB4D-DC3A-BD5F-9292FDC6F75F}"/>
              </a:ext>
            </a:extLst>
          </p:cNvPr>
          <p:cNvSpPr txBox="1">
            <a:spLocks/>
          </p:cNvSpPr>
          <p:nvPr/>
        </p:nvSpPr>
        <p:spPr>
          <a:xfrm>
            <a:off x="305409" y="3212976"/>
            <a:ext cx="5904656" cy="2664296"/>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b="1" dirty="0">
                <a:solidFill>
                  <a:schemeClr val="accent1">
                    <a:lumMod val="50000"/>
                  </a:schemeClr>
                </a:solidFill>
              </a:rPr>
              <a:t>Consecuencias del cambio climático:</a:t>
            </a:r>
          </a:p>
          <a:p>
            <a:pPr marL="342900" indent="-342900" algn="just">
              <a:lnSpc>
                <a:spcPct val="120000"/>
              </a:lnSpc>
              <a:buFont typeface="Wingdings" panose="05000000000000000000" pitchFamily="2" charset="2"/>
              <a:buChar char="Ø"/>
            </a:pPr>
            <a:endParaRPr lang="es-CO" b="1" dirty="0">
              <a:solidFill>
                <a:schemeClr val="accent1">
                  <a:lumMod val="50000"/>
                </a:schemeClr>
              </a:solidFill>
            </a:endParaRPr>
          </a:p>
          <a:p>
            <a:pPr marL="342900" indent="-342900" algn="just">
              <a:lnSpc>
                <a:spcPct val="120000"/>
              </a:lnSpc>
              <a:buFont typeface="Wingdings" panose="05000000000000000000" pitchFamily="2" charset="2"/>
              <a:buChar char="Ø"/>
            </a:pPr>
            <a:r>
              <a:rPr lang="es-CO" b="1" dirty="0">
                <a:solidFill>
                  <a:schemeClr val="accent1">
                    <a:lumMod val="50000"/>
                  </a:schemeClr>
                </a:solidFill>
              </a:rPr>
              <a:t>Desglaciación: </a:t>
            </a:r>
            <a:r>
              <a:rPr lang="es-CO" dirty="0">
                <a:solidFill>
                  <a:schemeClr val="accent1">
                    <a:lumMod val="50000"/>
                  </a:schemeClr>
                </a:solidFill>
              </a:rPr>
              <a:t>El derretimiento de los  glaciares que trae como consecuencia aumento del nivel del mar (inundaciones), afectación en las corrientes oceánicas, alterando la climatología mundial (periodos de sequias o torrenciales), disminución del agua dulce para el consumo.</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Desaparición de especies por sequias, cambios de temperatura en su ambiente, cambio de rutas migratorias o acidificación del agua. </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Menor capacidad para generar energía hidroeléctrica.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Incendios forestales por el aumento en la temperatura.</a:t>
            </a:r>
          </a:p>
          <a:p>
            <a:pPr marL="342900" indent="-342900" algn="just">
              <a:lnSpc>
                <a:spcPct val="120000"/>
              </a:lnSpc>
              <a:buFont typeface="Wingdings" panose="05000000000000000000" pitchFamily="2" charset="2"/>
              <a:buChar char="Ø"/>
            </a:pPr>
            <a:r>
              <a:rPr lang="es-CO" dirty="0">
                <a:solidFill>
                  <a:schemeClr val="accent1">
                    <a:lumMod val="50000"/>
                  </a:schemeClr>
                </a:solidFill>
              </a:rPr>
              <a:t>Enfermedades de la piel por radiación solar y respiratorias por la contaminación del aire.</a:t>
            </a:r>
          </a:p>
        </p:txBody>
      </p:sp>
      <p:sp>
        <p:nvSpPr>
          <p:cNvPr id="10" name="Título 1">
            <a:extLst>
              <a:ext uri="{FF2B5EF4-FFF2-40B4-BE49-F238E27FC236}">
                <a16:creationId xmlns:a16="http://schemas.microsoft.com/office/drawing/2014/main" id="{858CD622-32ED-EC59-CDE8-D70923376000}"/>
              </a:ext>
            </a:extLst>
          </p:cNvPr>
          <p:cNvSpPr txBox="1">
            <a:spLocks/>
          </p:cNvSpPr>
          <p:nvPr/>
        </p:nvSpPr>
        <p:spPr>
          <a:xfrm>
            <a:off x="7456233" y="548680"/>
            <a:ext cx="3894763" cy="516961"/>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FUENTES DE EMISIONES DE CO2</a:t>
            </a:r>
          </a:p>
        </p:txBody>
      </p:sp>
      <p:sp>
        <p:nvSpPr>
          <p:cNvPr id="11" name="Subtítulo 5">
            <a:extLst>
              <a:ext uri="{FF2B5EF4-FFF2-40B4-BE49-F238E27FC236}">
                <a16:creationId xmlns:a16="http://schemas.microsoft.com/office/drawing/2014/main" id="{843215D1-CD8F-7FF8-82FA-26DEAC5952A9}"/>
              </a:ext>
            </a:extLst>
          </p:cNvPr>
          <p:cNvSpPr txBox="1">
            <a:spLocks/>
          </p:cNvSpPr>
          <p:nvPr/>
        </p:nvSpPr>
        <p:spPr>
          <a:xfrm>
            <a:off x="8182644" y="3717032"/>
            <a:ext cx="4320480" cy="187220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600" b="1" dirty="0">
              <a:solidFill>
                <a:schemeClr val="tx1">
                  <a:lumMod val="75000"/>
                </a:schemeClr>
              </a:solidFill>
            </a:endParaRP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Bebidas carbonatadas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Extintores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Transporte de órganos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Refrigerantes</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Sintetizar aspirina</a:t>
            </a:r>
          </a:p>
          <a:p>
            <a:pPr marL="342900" indent="-342900" algn="just">
              <a:lnSpc>
                <a:spcPct val="120000"/>
              </a:lnSpc>
              <a:buFont typeface="Courier New" panose="02070309020205020404" pitchFamily="49" charset="0"/>
              <a:buChar char="o"/>
            </a:pPr>
            <a:r>
              <a:rPr lang="es-CO" sz="1400" b="1" dirty="0">
                <a:solidFill>
                  <a:schemeClr val="tx1">
                    <a:lumMod val="75000"/>
                  </a:schemeClr>
                </a:solidFill>
              </a:rPr>
              <a:t>Combustible Diesel</a:t>
            </a:r>
          </a:p>
        </p:txBody>
      </p:sp>
      <p:sp>
        <p:nvSpPr>
          <p:cNvPr id="15" name="Subtítulo 5">
            <a:extLst>
              <a:ext uri="{FF2B5EF4-FFF2-40B4-BE49-F238E27FC236}">
                <a16:creationId xmlns:a16="http://schemas.microsoft.com/office/drawing/2014/main" id="{E37107E2-925D-35A5-CC09-4BC6B4D9AC90}"/>
              </a:ext>
            </a:extLst>
          </p:cNvPr>
          <p:cNvSpPr txBox="1">
            <a:spLocks/>
          </p:cNvSpPr>
          <p:nvPr/>
        </p:nvSpPr>
        <p:spPr>
          <a:xfrm>
            <a:off x="189756" y="1067496"/>
            <a:ext cx="6020309" cy="214548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r>
              <a:rPr lang="es-CO" dirty="0"/>
              <a:t>Hoy en día enfrentamos un problema de cambio climático debido al efecto invernadero causado por el incremento significativo de las concentraciones globales de dióxido de carbono como resultado de las actividades humanas desde 1750. Según el IPCC (Grupo Intergubernamental de Expertos sobre Cambio Climático), el incremento global de dióxido de carbono es debido principalmente al uso de </a:t>
            </a:r>
            <a:r>
              <a:rPr lang="es-CO" b="1" dirty="0">
                <a:solidFill>
                  <a:schemeClr val="accent1">
                    <a:lumMod val="50000"/>
                  </a:schemeClr>
                </a:solidFill>
              </a:rPr>
              <a:t>combustibles fósiles </a:t>
            </a:r>
            <a:r>
              <a:rPr lang="es-CO" dirty="0"/>
              <a:t>y a </a:t>
            </a:r>
            <a:r>
              <a:rPr lang="es-CO" b="1" dirty="0">
                <a:solidFill>
                  <a:schemeClr val="accent1">
                    <a:lumMod val="50000"/>
                  </a:schemeClr>
                </a:solidFill>
              </a:rPr>
              <a:t>cambios en el uso del suelo.</a:t>
            </a:r>
          </a:p>
        </p:txBody>
      </p:sp>
      <p:sp>
        <p:nvSpPr>
          <p:cNvPr id="3" name="Título 1">
            <a:extLst>
              <a:ext uri="{FF2B5EF4-FFF2-40B4-BE49-F238E27FC236}">
                <a16:creationId xmlns:a16="http://schemas.microsoft.com/office/drawing/2014/main" id="{9269E352-D56C-9733-73CD-573952D15026}"/>
              </a:ext>
            </a:extLst>
          </p:cNvPr>
          <p:cNvSpPr txBox="1">
            <a:spLocks/>
          </p:cNvSpPr>
          <p:nvPr/>
        </p:nvSpPr>
        <p:spPr>
          <a:xfrm>
            <a:off x="7750597" y="2780928"/>
            <a:ext cx="4320479"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1- Tomado de informe del IDEAM (Pulido, Turriago, &amp; Jiménez, 2016). </a:t>
            </a:r>
          </a:p>
        </p:txBody>
      </p:sp>
    </p:spTree>
    <p:extLst>
      <p:ext uri="{BB962C8B-B14F-4D97-AF65-F5344CB8AC3E}">
        <p14:creationId xmlns:p14="http://schemas.microsoft.com/office/powerpoint/2010/main" val="12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71AD3AE-8D5A-8D77-469E-D0EFC9E2E34B}"/>
              </a:ext>
            </a:extLst>
          </p:cNvPr>
          <p:cNvSpPr txBox="1">
            <a:spLocks/>
          </p:cNvSpPr>
          <p:nvPr/>
        </p:nvSpPr>
        <p:spPr>
          <a:xfrm>
            <a:off x="621804" y="379512"/>
            <a:ext cx="5638801"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t>ALCANCE</a:t>
            </a: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1948779"/>
            <a:ext cx="6020309" cy="21454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sp>
        <p:nvSpPr>
          <p:cNvPr id="31" name="Título 1">
            <a:extLst>
              <a:ext uri="{FF2B5EF4-FFF2-40B4-BE49-F238E27FC236}">
                <a16:creationId xmlns:a16="http://schemas.microsoft.com/office/drawing/2014/main" id="{D4436AB6-4CBF-971E-3AF7-21DF83B85BCA}"/>
              </a:ext>
            </a:extLst>
          </p:cNvPr>
          <p:cNvSpPr txBox="1">
            <a:spLocks/>
          </p:cNvSpPr>
          <p:nvPr/>
        </p:nvSpPr>
        <p:spPr>
          <a:xfrm>
            <a:off x="7298800" y="4805834"/>
            <a:ext cx="2520847"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900" dirty="0">
                <a:solidFill>
                  <a:schemeClr val="tx2"/>
                </a:solidFill>
                <a:latin typeface="+mn-lt"/>
                <a:cs typeface="Ancizar Sans"/>
              </a:rPr>
              <a:t>Figura 2- Tomado y modificado de  ANH 2014. </a:t>
            </a:r>
          </a:p>
        </p:txBody>
      </p:sp>
      <p:grpSp>
        <p:nvGrpSpPr>
          <p:cNvPr id="5" name="Grupo 4">
            <a:extLst>
              <a:ext uri="{FF2B5EF4-FFF2-40B4-BE49-F238E27FC236}">
                <a16:creationId xmlns:a16="http://schemas.microsoft.com/office/drawing/2014/main" id="{97926E63-58F2-96A6-E317-F0815F223248}"/>
              </a:ext>
            </a:extLst>
          </p:cNvPr>
          <p:cNvGrpSpPr/>
          <p:nvPr/>
        </p:nvGrpSpPr>
        <p:grpSpPr>
          <a:xfrm>
            <a:off x="5302324" y="1293912"/>
            <a:ext cx="6526918" cy="3503240"/>
            <a:chOff x="4649280" y="1293912"/>
            <a:chExt cx="7179962" cy="3768780"/>
          </a:xfrm>
        </p:grpSpPr>
        <p:grpSp>
          <p:nvGrpSpPr>
            <p:cNvPr id="24" name="Grupo 23">
              <a:extLst>
                <a:ext uri="{FF2B5EF4-FFF2-40B4-BE49-F238E27FC236}">
                  <a16:creationId xmlns:a16="http://schemas.microsoft.com/office/drawing/2014/main" id="{6B334F2F-BEE1-19A4-D4B8-44E4AD20B07B}"/>
                </a:ext>
              </a:extLst>
            </p:cNvPr>
            <p:cNvGrpSpPr/>
            <p:nvPr/>
          </p:nvGrpSpPr>
          <p:grpSpPr>
            <a:xfrm>
              <a:off x="4649280" y="1293912"/>
              <a:ext cx="7179962" cy="3768780"/>
              <a:chOff x="261061" y="1189927"/>
              <a:chExt cx="5717003" cy="3410832"/>
            </a:xfrm>
          </p:grpSpPr>
          <p:pic>
            <p:nvPicPr>
              <p:cNvPr id="25" name="Imagen 24">
                <a:extLst>
                  <a:ext uri="{FF2B5EF4-FFF2-40B4-BE49-F238E27FC236}">
                    <a16:creationId xmlns:a16="http://schemas.microsoft.com/office/drawing/2014/main" id="{0321C0B1-CEBC-5BD5-ED9C-1DB61DEDF5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28674" y="1189927"/>
                <a:ext cx="3249390" cy="3216733"/>
              </a:xfrm>
              <a:prstGeom prst="rect">
                <a:avLst/>
              </a:prstGeom>
            </p:spPr>
          </p:pic>
          <p:pic>
            <p:nvPicPr>
              <p:cNvPr id="26" name="Imagen 25">
                <a:extLst>
                  <a:ext uri="{FF2B5EF4-FFF2-40B4-BE49-F238E27FC236}">
                    <a16:creationId xmlns:a16="http://schemas.microsoft.com/office/drawing/2014/main" id="{2DDC8B28-F211-72C6-3646-EB8F97F7676D}"/>
                  </a:ext>
                </a:extLst>
              </p:cNvPr>
              <p:cNvPicPr>
                <a:picLocks noChangeAspect="1"/>
              </p:cNvPicPr>
              <p:nvPr/>
            </p:nvPicPr>
            <p:blipFill rotWithShape="1">
              <a:blip r:embed="rId3"/>
              <a:srcRect l="1974" t="1720" r="56207" b="22092"/>
              <a:stretch/>
            </p:blipFill>
            <p:spPr>
              <a:xfrm>
                <a:off x="261061" y="1193025"/>
                <a:ext cx="2520847" cy="3407734"/>
              </a:xfrm>
              <a:prstGeom prst="rect">
                <a:avLst/>
              </a:prstGeom>
            </p:spPr>
          </p:pic>
          <p:sp>
            <p:nvSpPr>
              <p:cNvPr id="27" name="Rectángulo 26">
                <a:extLst>
                  <a:ext uri="{FF2B5EF4-FFF2-40B4-BE49-F238E27FC236}">
                    <a16:creationId xmlns:a16="http://schemas.microsoft.com/office/drawing/2014/main" id="{0C1E4AEC-6EBA-88CB-1C6D-7392C10FC0D5}"/>
                  </a:ext>
                </a:extLst>
              </p:cNvPr>
              <p:cNvSpPr/>
              <p:nvPr/>
            </p:nvSpPr>
            <p:spPr>
              <a:xfrm>
                <a:off x="2806206" y="1234223"/>
                <a:ext cx="3118623" cy="31387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28" name="Rectángulo 27">
                <a:extLst>
                  <a:ext uri="{FF2B5EF4-FFF2-40B4-BE49-F238E27FC236}">
                    <a16:creationId xmlns:a16="http://schemas.microsoft.com/office/drawing/2014/main" id="{B43BFB84-F087-3F9E-A81A-31685E3ED1AD}"/>
                  </a:ext>
                </a:extLst>
              </p:cNvPr>
              <p:cNvSpPr/>
              <p:nvPr/>
            </p:nvSpPr>
            <p:spPr>
              <a:xfrm>
                <a:off x="261061" y="1189927"/>
                <a:ext cx="2520847" cy="3407256"/>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29" name="Conector recto 28">
                <a:extLst>
                  <a:ext uri="{FF2B5EF4-FFF2-40B4-BE49-F238E27FC236}">
                    <a16:creationId xmlns:a16="http://schemas.microsoft.com/office/drawing/2014/main" id="{811578C7-C57B-DD07-310E-0DC14920368D}"/>
                  </a:ext>
                </a:extLst>
              </p:cNvPr>
              <p:cNvCxnSpPr/>
              <p:nvPr/>
            </p:nvCxnSpPr>
            <p:spPr>
              <a:xfrm flipV="1">
                <a:off x="914400" y="1234223"/>
                <a:ext cx="1891806" cy="562269"/>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25D6D043-7BB1-C890-D4FE-A35C4D67029E}"/>
                  </a:ext>
                </a:extLst>
              </p:cNvPr>
              <p:cNvCxnSpPr>
                <a:cxnSpLocks/>
              </p:cNvCxnSpPr>
              <p:nvPr/>
            </p:nvCxnSpPr>
            <p:spPr>
              <a:xfrm>
                <a:off x="914400" y="2680412"/>
                <a:ext cx="1891806" cy="171475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BDF0E0A4-1477-B69A-48B5-9CA35A10BB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2046" y="1628800"/>
              <a:ext cx="310638" cy="310638"/>
            </a:xfrm>
            <a:prstGeom prst="rect">
              <a:avLst/>
            </a:prstGeom>
          </p:spPr>
        </p:pic>
        <p:pic>
          <p:nvPicPr>
            <p:cNvPr id="3" name="Imagen 2">
              <a:extLst>
                <a:ext uri="{FF2B5EF4-FFF2-40B4-BE49-F238E27FC236}">
                  <a16:creationId xmlns:a16="http://schemas.microsoft.com/office/drawing/2014/main" id="{81BA9E0B-1CBC-A08E-022D-B6F285ACD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4292" y="1606194"/>
              <a:ext cx="310638" cy="310638"/>
            </a:xfrm>
            <a:prstGeom prst="rect">
              <a:avLst/>
            </a:prstGeom>
          </p:spPr>
        </p:pic>
      </p:grpSp>
      <p:sp>
        <p:nvSpPr>
          <p:cNvPr id="4" name="Marcador de contenido 2">
            <a:extLst>
              <a:ext uri="{FF2B5EF4-FFF2-40B4-BE49-F238E27FC236}">
                <a16:creationId xmlns:a16="http://schemas.microsoft.com/office/drawing/2014/main" id="{4E68A208-D99B-A70F-E5F6-A56B810A5CA1}"/>
              </a:ext>
            </a:extLst>
          </p:cNvPr>
          <p:cNvSpPr txBox="1">
            <a:spLocks/>
          </p:cNvSpPr>
          <p:nvPr/>
        </p:nvSpPr>
        <p:spPr>
          <a:xfrm>
            <a:off x="145302" y="1484784"/>
            <a:ext cx="4805832" cy="45495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r>
              <a:rPr lang="es-CO" sz="2000" b="1" dirty="0"/>
              <a:t>Objetivo General: </a:t>
            </a:r>
          </a:p>
          <a:p>
            <a:pPr algn="just"/>
            <a:r>
              <a:rPr lang="es-CO" sz="2000" dirty="0"/>
              <a:t>Identificar zonas con las características mas favorables para la exploración de almacenamiento subterráneo de CO2 en la Cuenca Sinú San Jacinto.</a:t>
            </a:r>
          </a:p>
          <a:p>
            <a:pPr algn="just"/>
            <a:endParaRPr lang="es-CO" sz="2000" dirty="0"/>
          </a:p>
          <a:p>
            <a:pPr algn="just"/>
            <a:r>
              <a:rPr lang="es-CO" sz="2000" b="1" dirty="0"/>
              <a:t>Objetivos Específicos: </a:t>
            </a:r>
          </a:p>
          <a:p>
            <a:pPr algn="just"/>
            <a:endParaRPr lang="es-CO" sz="2000" b="1" dirty="0"/>
          </a:p>
          <a:p>
            <a:pPr marL="342900" indent="-342900" algn="just">
              <a:buFont typeface="Wingdings" panose="05000000000000000000" pitchFamily="2" charset="2"/>
              <a:buChar char="ü"/>
            </a:pPr>
            <a:r>
              <a:rPr lang="en-US" sz="2000" dirty="0" err="1"/>
              <a:t>Definir</a:t>
            </a:r>
            <a:r>
              <a:rPr lang="en-US" sz="2000" dirty="0"/>
              <a:t> que </a:t>
            </a:r>
            <a:r>
              <a:rPr lang="en-US" sz="2000" dirty="0" err="1"/>
              <a:t>áreas</a:t>
            </a:r>
            <a:r>
              <a:rPr lang="en-US" sz="2000" dirty="0"/>
              <a:t> </a:t>
            </a:r>
            <a:r>
              <a:rPr lang="en-US" sz="2000" dirty="0" err="1"/>
              <a:t>producen</a:t>
            </a:r>
            <a:r>
              <a:rPr lang="en-US" sz="2000" dirty="0"/>
              <a:t> </a:t>
            </a:r>
            <a:r>
              <a:rPr lang="en-US" sz="2000" dirty="0" err="1"/>
              <a:t>mayores</a:t>
            </a:r>
            <a:r>
              <a:rPr lang="en-US" sz="2000" dirty="0"/>
              <a:t> </a:t>
            </a:r>
            <a:r>
              <a:rPr lang="en-US" sz="2000" dirty="0" err="1"/>
              <a:t>emisiones</a:t>
            </a:r>
            <a:r>
              <a:rPr lang="en-US" sz="2000" dirty="0"/>
              <a:t> de CO2 </a:t>
            </a:r>
            <a:r>
              <a:rPr lang="en-US" sz="2000" dirty="0" err="1"/>
              <a:t>dentro</a:t>
            </a:r>
            <a:r>
              <a:rPr lang="en-US" sz="2000" dirty="0"/>
              <a:t> de la Cuenca </a:t>
            </a:r>
            <a:r>
              <a:rPr lang="en-US" sz="2000" dirty="0" err="1"/>
              <a:t>Sinu</a:t>
            </a:r>
            <a:r>
              <a:rPr lang="en-US" sz="2000" dirty="0"/>
              <a:t> San Jacinto.</a:t>
            </a:r>
          </a:p>
          <a:p>
            <a:pPr marL="342900" indent="-342900" algn="just">
              <a:buFont typeface="Wingdings" panose="05000000000000000000" pitchFamily="2" charset="2"/>
              <a:buChar char="ü"/>
            </a:pPr>
            <a:r>
              <a:rPr lang="en-US" sz="2000" dirty="0" err="1"/>
              <a:t>Encontrar</a:t>
            </a:r>
            <a:r>
              <a:rPr lang="en-US" sz="2000" dirty="0"/>
              <a:t> la ubicación de </a:t>
            </a:r>
            <a:r>
              <a:rPr lang="en-US" sz="2000" dirty="0" err="1"/>
              <a:t>cuerpos</a:t>
            </a:r>
            <a:r>
              <a:rPr lang="en-US" sz="2000" dirty="0"/>
              <a:t> de </a:t>
            </a:r>
            <a:r>
              <a:rPr lang="en-US" sz="2000" dirty="0" err="1"/>
              <a:t>lodo</a:t>
            </a:r>
            <a:r>
              <a:rPr lang="en-US" sz="2000" dirty="0"/>
              <a:t> que </a:t>
            </a:r>
            <a:r>
              <a:rPr lang="en-US" sz="2000" dirty="0" err="1"/>
              <a:t>afloran</a:t>
            </a:r>
            <a:r>
              <a:rPr lang="en-US" sz="2000" dirty="0"/>
              <a:t> y </a:t>
            </a:r>
            <a:r>
              <a:rPr lang="en-US" sz="2000" dirty="0" err="1"/>
              <a:t>podrian</a:t>
            </a:r>
            <a:r>
              <a:rPr lang="en-US" sz="2000" dirty="0"/>
              <a:t> </a:t>
            </a:r>
            <a:r>
              <a:rPr lang="en-US" sz="2000" dirty="0" err="1"/>
              <a:t>generar</a:t>
            </a:r>
            <a:r>
              <a:rPr lang="en-US" sz="2000" dirty="0"/>
              <a:t> escape de gases.</a:t>
            </a:r>
          </a:p>
          <a:p>
            <a:pPr marL="342900" indent="-342900" algn="just">
              <a:buFont typeface="Wingdings" panose="05000000000000000000" pitchFamily="2" charset="2"/>
              <a:buChar char="ü"/>
            </a:pPr>
            <a:r>
              <a:rPr lang="en-US" sz="2000" dirty="0" err="1"/>
              <a:t>Evaluar</a:t>
            </a:r>
            <a:r>
              <a:rPr lang="en-US" sz="2000" dirty="0"/>
              <a:t> la </a:t>
            </a:r>
            <a:r>
              <a:rPr lang="en-US" sz="2000" dirty="0" err="1"/>
              <a:t>espacialidad</a:t>
            </a:r>
            <a:r>
              <a:rPr lang="en-US" sz="2000" dirty="0"/>
              <a:t> de </a:t>
            </a:r>
            <a:r>
              <a:rPr lang="en-US" sz="2000" dirty="0" err="1"/>
              <a:t>datos</a:t>
            </a:r>
            <a:r>
              <a:rPr lang="en-US" sz="2000" dirty="0"/>
              <a:t> de </a:t>
            </a:r>
            <a:r>
              <a:rPr lang="en-US" sz="2000" dirty="0" err="1"/>
              <a:t>exploración</a:t>
            </a:r>
            <a:r>
              <a:rPr lang="en-US" sz="2000" dirty="0"/>
              <a:t> </a:t>
            </a:r>
            <a:r>
              <a:rPr lang="en-US" sz="2000" dirty="0" err="1"/>
              <a:t>disponibles</a:t>
            </a:r>
            <a:r>
              <a:rPr lang="en-US" sz="2000" dirty="0"/>
              <a:t> </a:t>
            </a:r>
            <a:r>
              <a:rPr lang="en-US" sz="2000" dirty="0" err="1"/>
              <a:t>por</a:t>
            </a:r>
            <a:r>
              <a:rPr lang="en-US" sz="2000" dirty="0"/>
              <a:t> la ANH.</a:t>
            </a:r>
          </a:p>
        </p:txBody>
      </p:sp>
    </p:spTree>
    <p:extLst>
      <p:ext uri="{BB962C8B-B14F-4D97-AF65-F5344CB8AC3E}">
        <p14:creationId xmlns:p14="http://schemas.microsoft.com/office/powerpoint/2010/main" val="13322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25860" y="265182"/>
            <a:ext cx="9601200" cy="1189038"/>
          </a:xfrm>
        </p:spPr>
        <p:txBody>
          <a:bodyPr>
            <a:normAutofit/>
          </a:bodyPr>
          <a:lstStyle/>
          <a:p>
            <a:r>
              <a:rPr lang="es-ES" sz="6000" noProof="1"/>
              <a:t>DATOS</a:t>
            </a:r>
          </a:p>
        </p:txBody>
      </p:sp>
      <p:graphicFrame>
        <p:nvGraphicFramePr>
          <p:cNvPr id="5" name="Tabla 5">
            <a:extLst>
              <a:ext uri="{FF2B5EF4-FFF2-40B4-BE49-F238E27FC236}">
                <a16:creationId xmlns:a16="http://schemas.microsoft.com/office/drawing/2014/main" id="{16A447F0-5676-D419-1D4A-3F65A2C4173F}"/>
              </a:ext>
            </a:extLst>
          </p:cNvPr>
          <p:cNvGraphicFramePr>
            <a:graphicFrameLocks noGrp="1"/>
          </p:cNvGraphicFramePr>
          <p:nvPr>
            <p:ph idx="1"/>
            <p:extLst>
              <p:ext uri="{D42A27DB-BD31-4B8C-83A1-F6EECF244321}">
                <p14:modId xmlns:p14="http://schemas.microsoft.com/office/powerpoint/2010/main" val="1725501184"/>
              </p:ext>
            </p:extLst>
          </p:nvPr>
        </p:nvGraphicFramePr>
        <p:xfrm>
          <a:off x="489856" y="1454220"/>
          <a:ext cx="10873208" cy="4052366"/>
        </p:xfrm>
        <a:graphic>
          <a:graphicData uri="http://schemas.openxmlformats.org/drawingml/2006/table">
            <a:tbl>
              <a:tblPr firstRow="1" bandRow="1">
                <a:tableStyleId>{5C22544A-7EE6-4342-B048-85BDC9FD1C3A}</a:tableStyleId>
              </a:tblPr>
              <a:tblGrid>
                <a:gridCol w="3048651">
                  <a:extLst>
                    <a:ext uri="{9D8B030D-6E8A-4147-A177-3AD203B41FA5}">
                      <a16:colId xmlns:a16="http://schemas.microsoft.com/office/drawing/2014/main" val="1760663603"/>
                    </a:ext>
                  </a:extLst>
                </a:gridCol>
                <a:gridCol w="1487853">
                  <a:extLst>
                    <a:ext uri="{9D8B030D-6E8A-4147-A177-3AD203B41FA5}">
                      <a16:colId xmlns:a16="http://schemas.microsoft.com/office/drawing/2014/main" val="1135652284"/>
                    </a:ext>
                  </a:extLst>
                </a:gridCol>
                <a:gridCol w="1224136">
                  <a:extLst>
                    <a:ext uri="{9D8B030D-6E8A-4147-A177-3AD203B41FA5}">
                      <a16:colId xmlns:a16="http://schemas.microsoft.com/office/drawing/2014/main" val="2316247543"/>
                    </a:ext>
                  </a:extLst>
                </a:gridCol>
                <a:gridCol w="3372308">
                  <a:extLst>
                    <a:ext uri="{9D8B030D-6E8A-4147-A177-3AD203B41FA5}">
                      <a16:colId xmlns:a16="http://schemas.microsoft.com/office/drawing/2014/main" val="1104786224"/>
                    </a:ext>
                  </a:extLst>
                </a:gridCol>
                <a:gridCol w="1740260">
                  <a:extLst>
                    <a:ext uri="{9D8B030D-6E8A-4147-A177-3AD203B41FA5}">
                      <a16:colId xmlns:a16="http://schemas.microsoft.com/office/drawing/2014/main" val="1241880001"/>
                    </a:ext>
                  </a:extLst>
                </a:gridCol>
              </a:tblGrid>
              <a:tr h="481547">
                <a:tc>
                  <a:txBody>
                    <a:bodyPr/>
                    <a:lstStyle/>
                    <a:p>
                      <a:pPr algn="ctr"/>
                      <a:r>
                        <a:rPr lang="es-CO" dirty="0"/>
                        <a:t>DATOS</a:t>
                      </a:r>
                    </a:p>
                  </a:txBody>
                  <a:tcPr/>
                </a:tc>
                <a:tc gridSpan="2">
                  <a:txBody>
                    <a:bodyPr/>
                    <a:lstStyle/>
                    <a:p>
                      <a:pPr algn="ctr"/>
                      <a:r>
                        <a:rPr lang="es-CO" dirty="0"/>
                        <a:t>TIPO DE DATOS</a:t>
                      </a:r>
                    </a:p>
                  </a:txBody>
                  <a:tcPr/>
                </a:tc>
                <a:tc hMerge="1">
                  <a:txBody>
                    <a:bodyPr/>
                    <a:lstStyle/>
                    <a:p>
                      <a:pPr algn="ctr"/>
                      <a:endParaRPr lang="es-CO" dirty="0"/>
                    </a:p>
                  </a:txBody>
                  <a:tcPr/>
                </a:tc>
                <a:tc>
                  <a:txBody>
                    <a:bodyPr/>
                    <a:lstStyle/>
                    <a:p>
                      <a:pPr algn="ctr"/>
                      <a:r>
                        <a:rPr lang="es-CO" dirty="0"/>
                        <a:t>FORMATO DE ARCHIVO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FUENTE</a:t>
                      </a:r>
                    </a:p>
                  </a:txBody>
                  <a:tcPr/>
                </a:tc>
                <a:extLst>
                  <a:ext uri="{0D108BD9-81ED-4DB2-BD59-A6C34878D82A}">
                    <a16:rowId xmlns:a16="http://schemas.microsoft.com/office/drawing/2014/main" val="4118110269"/>
                  </a:ext>
                </a:extLst>
              </a:tr>
              <a:tr h="740296">
                <a:tc>
                  <a:txBody>
                    <a:bodyPr/>
                    <a:lstStyle/>
                    <a:p>
                      <a:r>
                        <a:rPr lang="es-CO" sz="1500" dirty="0"/>
                        <a:t>EMISIONES DE CO2 EN CADA CIUDAD </a:t>
                      </a:r>
                    </a:p>
                  </a:txBody>
                  <a:tcPr/>
                </a:tc>
                <a:tc>
                  <a:txBody>
                    <a:bodyPr/>
                    <a:lstStyle/>
                    <a:p>
                      <a:r>
                        <a:rPr lang="es-MX" sz="1500" dirty="0"/>
                        <a:t> Cuantitativo </a:t>
                      </a:r>
                    </a:p>
                    <a:p>
                      <a:r>
                        <a:rPr lang="es-MX" sz="1500" dirty="0"/>
                        <a:t>Discreto</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INGEI</a:t>
                      </a:r>
                    </a:p>
                  </a:txBody>
                  <a:tcPr/>
                </a:tc>
                <a:extLst>
                  <a:ext uri="{0D108BD9-81ED-4DB2-BD59-A6C34878D82A}">
                    <a16:rowId xmlns:a16="http://schemas.microsoft.com/office/drawing/2014/main" val="4294027674"/>
                  </a:ext>
                </a:extLst>
              </a:tr>
              <a:tr h="635963">
                <a:tc>
                  <a:txBody>
                    <a:bodyPr/>
                    <a:lstStyle/>
                    <a:p>
                      <a:r>
                        <a:rPr lang="es-CO" sz="1500" dirty="0"/>
                        <a:t>CUENCAS SEDIMENTARIAS DE COLOMBIA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r>
                        <a:rPr lang="es-MX" sz="1500" dirty="0"/>
                        <a:t>.</a:t>
                      </a:r>
                      <a:r>
                        <a:rPr lang="es-MX" sz="1500" dirty="0" err="1"/>
                        <a:t>dbf</a:t>
                      </a:r>
                      <a:r>
                        <a:rPr lang="es-MX" sz="1500" dirty="0"/>
                        <a:t>, .</a:t>
                      </a:r>
                      <a:r>
                        <a:rPr lang="es-MX" sz="1500" dirty="0" err="1"/>
                        <a:t>prj</a:t>
                      </a:r>
                      <a:r>
                        <a:rPr lang="es-MX" sz="1500" dirty="0"/>
                        <a:t>, .</a:t>
                      </a:r>
                      <a:r>
                        <a:rPr lang="es-MX" sz="1500" dirty="0" err="1"/>
                        <a:t>sbn</a:t>
                      </a:r>
                      <a:r>
                        <a:rPr lang="es-MX" sz="1500" dirty="0"/>
                        <a:t>, .</a:t>
                      </a:r>
                      <a:r>
                        <a:rPr lang="es-MX" sz="1500" dirty="0" err="1"/>
                        <a:t>sbx</a:t>
                      </a:r>
                      <a:r>
                        <a:rPr lang="es-MX" sz="1500" dirty="0"/>
                        <a:t>, .shp, .</a:t>
                      </a:r>
                      <a:r>
                        <a:rPr lang="es-MX" sz="1500" dirty="0" err="1"/>
                        <a:t>xml</a:t>
                      </a:r>
                      <a:r>
                        <a:rPr lang="es-MX" sz="1500" dirty="0"/>
                        <a:t>, </a:t>
                      </a:r>
                      <a:r>
                        <a:rPr lang="es-MX" sz="1500" dirty="0" err="1"/>
                        <a:t>shx</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969996671"/>
                  </a:ext>
                </a:extLst>
              </a:tr>
              <a:tr h="350585">
                <a:tc>
                  <a:txBody>
                    <a:bodyPr/>
                    <a:lstStyle/>
                    <a:p>
                      <a:r>
                        <a:rPr lang="es-CO" sz="1500" dirty="0"/>
                        <a:t>DOMOS DE LODO</a:t>
                      </a:r>
                    </a:p>
                  </a:txBody>
                  <a:tcPr/>
                </a:tc>
                <a:tc>
                  <a:txBody>
                    <a:bodyPr/>
                    <a:lstStyle/>
                    <a:p>
                      <a:r>
                        <a:rPr lang="es-CO" sz="1500" dirty="0"/>
                        <a:t>Cualitativo</a:t>
                      </a:r>
                    </a:p>
                    <a:p>
                      <a:r>
                        <a:rPr lang="es-CO" sz="1500" dirty="0"/>
                        <a:t>Nominal</a:t>
                      </a:r>
                    </a:p>
                  </a:txBody>
                  <a:tcPr/>
                </a:tc>
                <a:tc>
                  <a:txBody>
                    <a:bodyPr/>
                    <a:lstStyle/>
                    <a:p>
                      <a:r>
                        <a:rPr lang="es-MX" sz="1500" dirty="0"/>
                        <a:t>Vector</a:t>
                      </a:r>
                    </a:p>
                    <a:p>
                      <a:r>
                        <a:rPr lang="es-MX" sz="1500" dirty="0"/>
                        <a:t>Punto</a:t>
                      </a:r>
                    </a:p>
                  </a:txBody>
                  <a:tcPr/>
                </a:tc>
                <a:tc>
                  <a:txBody>
                    <a:bodyPr/>
                    <a:lstStyle/>
                    <a:p>
                      <a:r>
                        <a:rPr lang="es-CO" sz="1500" dirty="0"/>
                        <a:t>.</a:t>
                      </a:r>
                      <a:r>
                        <a:rPr lang="es-CO" sz="1500" dirty="0" err="1"/>
                        <a:t>kmz</a:t>
                      </a:r>
                      <a:r>
                        <a:rPr lang="es-CO" sz="1500" dirty="0"/>
                        <a:t>, shp.</a:t>
                      </a:r>
                    </a:p>
                  </a:txBody>
                  <a:tcPr/>
                </a:tc>
                <a:tc>
                  <a:txBody>
                    <a:bodyPr/>
                    <a:lstStyle/>
                    <a:p>
                      <a:pPr algn="ctr"/>
                      <a:r>
                        <a:rPr lang="es-CO" sz="1500" dirty="0"/>
                        <a:t>Google </a:t>
                      </a:r>
                      <a:r>
                        <a:rPr lang="es-CO" sz="1500" dirty="0" err="1"/>
                        <a:t>Earth</a:t>
                      </a:r>
                      <a:r>
                        <a:rPr lang="es-CO" sz="1500" dirty="0"/>
                        <a:t> </a:t>
                      </a:r>
                      <a:r>
                        <a:rPr lang="es-CO" sz="1500" dirty="0" err="1"/>
                        <a:t>Engine</a:t>
                      </a:r>
                      <a:endParaRPr lang="es-CO" sz="1500" dirty="0"/>
                    </a:p>
                  </a:txBody>
                  <a:tcPr/>
                </a:tc>
                <a:extLst>
                  <a:ext uri="{0D108BD9-81ED-4DB2-BD59-A6C34878D82A}">
                    <a16:rowId xmlns:a16="http://schemas.microsoft.com/office/drawing/2014/main" val="3424005189"/>
                  </a:ext>
                </a:extLst>
              </a:tr>
              <a:tr h="450564">
                <a:tc>
                  <a:txBody>
                    <a:bodyPr/>
                    <a:lstStyle/>
                    <a:p>
                      <a:r>
                        <a:rPr lang="es-CO" sz="1500" dirty="0"/>
                        <a:t>POZOS PERFORADOS</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Punto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882829192"/>
                  </a:ext>
                </a:extLst>
              </a:tr>
              <a:tr h="450564">
                <a:tc>
                  <a:txBody>
                    <a:bodyPr/>
                    <a:lstStyle/>
                    <a:p>
                      <a:r>
                        <a:rPr lang="es-CO" sz="1500" dirty="0"/>
                        <a:t>SISMICA 2D </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Línea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1378222600"/>
                  </a:ext>
                </a:extLst>
              </a:tr>
              <a:tr h="450564">
                <a:tc>
                  <a:txBody>
                    <a:bodyPr/>
                    <a:lstStyle/>
                    <a:p>
                      <a:r>
                        <a:rPr lang="es-CO" sz="1500" dirty="0"/>
                        <a:t>SISMICA 3D</a:t>
                      </a:r>
                    </a:p>
                  </a:txBody>
                  <a:tcPr/>
                </a:tc>
                <a:tc>
                  <a:txBody>
                    <a:bodyPr/>
                    <a:lstStyle/>
                    <a:p>
                      <a:r>
                        <a:rPr lang="es-CO" sz="1500" dirty="0"/>
                        <a:t>Cualitativo </a:t>
                      </a:r>
                    </a:p>
                    <a:p>
                      <a:r>
                        <a:rPr lang="es-CO" sz="1500" dirty="0"/>
                        <a:t>Nominal</a:t>
                      </a:r>
                    </a:p>
                  </a:txBody>
                  <a:tcPr/>
                </a:tc>
                <a:tc>
                  <a:txBody>
                    <a:bodyPr/>
                    <a:lstStyle/>
                    <a:p>
                      <a:r>
                        <a:rPr lang="es-MX" sz="1500" dirty="0"/>
                        <a:t>Vector</a:t>
                      </a:r>
                    </a:p>
                    <a:p>
                      <a:r>
                        <a:rPr lang="es-MX" sz="1500" dirty="0"/>
                        <a:t>Polígono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500" dirty="0"/>
                        <a:t>.</a:t>
                      </a:r>
                      <a:r>
                        <a:rPr lang="es-MX" sz="1500" dirty="0" err="1"/>
                        <a:t>cpg</a:t>
                      </a:r>
                      <a:r>
                        <a:rPr lang="es-MX" sz="1500" dirty="0"/>
                        <a:t>, .</a:t>
                      </a:r>
                      <a:r>
                        <a:rPr lang="es-MX" sz="1500" dirty="0" err="1"/>
                        <a:t>dbf</a:t>
                      </a:r>
                      <a:r>
                        <a:rPr lang="es-MX" sz="1500" dirty="0"/>
                        <a:t>, .</a:t>
                      </a:r>
                      <a:r>
                        <a:rPr lang="es-MX" sz="1500" dirty="0" err="1"/>
                        <a:t>gfs</a:t>
                      </a:r>
                      <a:r>
                        <a:rPr lang="es-MX" sz="1500" dirty="0"/>
                        <a:t>, .</a:t>
                      </a:r>
                      <a:r>
                        <a:rPr lang="es-MX" sz="1500" dirty="0" err="1"/>
                        <a:t>prj</a:t>
                      </a:r>
                      <a:r>
                        <a:rPr lang="es-MX" sz="1500" dirty="0"/>
                        <a:t>, .shp, .</a:t>
                      </a:r>
                      <a:r>
                        <a:rPr lang="es-MX" sz="1500" dirty="0" err="1"/>
                        <a:t>shx</a:t>
                      </a:r>
                      <a:r>
                        <a:rPr lang="es-MX" sz="1500" dirty="0"/>
                        <a:t>, .</a:t>
                      </a:r>
                      <a:r>
                        <a:rPr lang="es-MX" sz="1500" dirty="0" err="1"/>
                        <a:t>xml</a:t>
                      </a:r>
                      <a:endParaRPr lang="es-CO" sz="1500" dirty="0"/>
                    </a:p>
                  </a:txBody>
                  <a:tcPr/>
                </a:tc>
                <a:tc>
                  <a:txBody>
                    <a:bodyPr/>
                    <a:lstStyle/>
                    <a:p>
                      <a:pPr algn="ctr"/>
                      <a:r>
                        <a:rPr lang="es-CO" sz="1500" dirty="0"/>
                        <a:t>ANH</a:t>
                      </a:r>
                    </a:p>
                  </a:txBody>
                  <a:tcPr/>
                </a:tc>
                <a:extLst>
                  <a:ext uri="{0D108BD9-81ED-4DB2-BD59-A6C34878D82A}">
                    <a16:rowId xmlns:a16="http://schemas.microsoft.com/office/drawing/2014/main" val="3777092631"/>
                  </a:ext>
                </a:extLst>
              </a:tr>
            </a:tbl>
          </a:graphicData>
        </a:graphic>
      </p:graphicFrame>
    </p:spTree>
    <p:extLst>
      <p:ext uri="{BB962C8B-B14F-4D97-AF65-F5344CB8AC3E}">
        <p14:creationId xmlns:p14="http://schemas.microsoft.com/office/powerpoint/2010/main" val="2521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ítulo 5">
            <a:extLst>
              <a:ext uri="{FF2B5EF4-FFF2-40B4-BE49-F238E27FC236}">
                <a16:creationId xmlns:a16="http://schemas.microsoft.com/office/drawing/2014/main" id="{CB2763CB-D15F-0817-A7A8-445A23E8CFA1}"/>
              </a:ext>
            </a:extLst>
          </p:cNvPr>
          <p:cNvSpPr txBox="1">
            <a:spLocks/>
          </p:cNvSpPr>
          <p:nvPr/>
        </p:nvSpPr>
        <p:spPr>
          <a:xfrm>
            <a:off x="216869" y="1568108"/>
            <a:ext cx="10470360" cy="4692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9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lnSpc>
                <a:spcPct val="90000"/>
              </a:lnSpc>
              <a:spcBef>
                <a:spcPts val="600"/>
              </a:spcBef>
              <a:buSzPct val="90000"/>
              <a:buFont typeface="Arial"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buSzPct val="9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90000"/>
              <a:buFont typeface="Arial" pitchFamily="34" charset="0"/>
              <a:buChar char="•"/>
              <a:defRPr sz="1600" kern="1200">
                <a:solidFill>
                  <a:schemeClr val="tx1"/>
                </a:solidFill>
                <a:latin typeface="+mn-lt"/>
                <a:ea typeface="+mn-ea"/>
                <a:cs typeface="+mn-cs"/>
              </a:defRPr>
            </a:lvl9pPr>
          </a:lstStyle>
          <a:p>
            <a:pPr marL="0" indent="0" algn="just">
              <a:lnSpc>
                <a:spcPct val="120000"/>
              </a:lnSpc>
              <a:buNone/>
            </a:pPr>
            <a:endParaRPr lang="es-CO" sz="1700" dirty="0">
              <a:solidFill>
                <a:schemeClr val="tx2"/>
              </a:solidFill>
            </a:endParaRPr>
          </a:p>
          <a:p>
            <a:pPr marL="0" indent="0" algn="just">
              <a:lnSpc>
                <a:spcPct val="120000"/>
              </a:lnSpc>
              <a:buNone/>
            </a:pPr>
            <a:endParaRPr lang="es-CO" sz="1700" dirty="0">
              <a:solidFill>
                <a:schemeClr val="tx2"/>
              </a:solidFill>
            </a:endParaRPr>
          </a:p>
        </p:txBody>
      </p:sp>
      <p:sp>
        <p:nvSpPr>
          <p:cNvPr id="23" name="Subtítulo 5">
            <a:extLst>
              <a:ext uri="{FF2B5EF4-FFF2-40B4-BE49-F238E27FC236}">
                <a16:creationId xmlns:a16="http://schemas.microsoft.com/office/drawing/2014/main" id="{69100C9C-CAD8-AD48-F534-384949753245}"/>
              </a:ext>
            </a:extLst>
          </p:cNvPr>
          <p:cNvSpPr txBox="1">
            <a:spLocks/>
          </p:cNvSpPr>
          <p:nvPr/>
        </p:nvSpPr>
        <p:spPr>
          <a:xfrm>
            <a:off x="203320" y="2452835"/>
            <a:ext cx="6020309" cy="2145480"/>
          </a:xfrm>
          <a:prstGeom prst="rect">
            <a:avLst/>
          </a:prstGeom>
          <a:ln>
            <a:solidFill>
              <a:schemeClr val="tx1"/>
            </a:solidFill>
          </a:ln>
        </p:spPr>
        <p:txBody>
          <a:bodyPr vert="horz" lIns="91440" tIns="45720" rIns="91440" bIns="45720" rtlCol="0" anchor="b">
            <a:norm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b="1" dirty="0">
              <a:solidFill>
                <a:schemeClr val="accent1">
                  <a:lumMod val="50000"/>
                </a:schemeClr>
              </a:solidFill>
            </a:endParaRPr>
          </a:p>
        </p:txBody>
      </p:sp>
      <p:pic>
        <p:nvPicPr>
          <p:cNvPr id="4" name="Imagen 3">
            <a:extLst>
              <a:ext uri="{FF2B5EF4-FFF2-40B4-BE49-F238E27FC236}">
                <a16:creationId xmlns:a16="http://schemas.microsoft.com/office/drawing/2014/main" id="{6AAA62D6-32FF-4BA1-831A-64B0803EF9AA}"/>
              </a:ext>
            </a:extLst>
          </p:cNvPr>
          <p:cNvPicPr>
            <a:picLocks noChangeAspect="1"/>
          </p:cNvPicPr>
          <p:nvPr/>
        </p:nvPicPr>
        <p:blipFill rotWithShape="1">
          <a:blip r:embed="rId2">
            <a:extLst>
              <a:ext uri="{28A0092B-C50C-407E-A947-70E740481C1C}">
                <a14:useLocalDpi xmlns:a14="http://schemas.microsoft.com/office/drawing/2010/main" val="0"/>
              </a:ext>
            </a:extLst>
          </a:blip>
          <a:srcRect r="16682"/>
          <a:stretch/>
        </p:blipFill>
        <p:spPr>
          <a:xfrm>
            <a:off x="160774" y="2185512"/>
            <a:ext cx="2202404" cy="4195816"/>
          </a:xfrm>
          <a:prstGeom prst="rect">
            <a:avLst/>
          </a:prstGeom>
          <a:ln>
            <a:solidFill>
              <a:schemeClr val="tx1"/>
            </a:solidFill>
          </a:ln>
        </p:spPr>
      </p:pic>
      <p:pic>
        <p:nvPicPr>
          <p:cNvPr id="7" name="Imagen 6">
            <a:extLst>
              <a:ext uri="{FF2B5EF4-FFF2-40B4-BE49-F238E27FC236}">
                <a16:creationId xmlns:a16="http://schemas.microsoft.com/office/drawing/2014/main" id="{59A113DE-7278-C174-C66C-8AF1FB96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39" y="2185512"/>
            <a:ext cx="3200092" cy="4195816"/>
          </a:xfrm>
          <a:prstGeom prst="rect">
            <a:avLst/>
          </a:prstGeom>
          <a:ln>
            <a:solidFill>
              <a:schemeClr val="tx1"/>
            </a:solidFill>
          </a:ln>
        </p:spPr>
      </p:pic>
      <p:pic>
        <p:nvPicPr>
          <p:cNvPr id="10" name="Imagen 9">
            <a:extLst>
              <a:ext uri="{FF2B5EF4-FFF2-40B4-BE49-F238E27FC236}">
                <a16:creationId xmlns:a16="http://schemas.microsoft.com/office/drawing/2014/main" id="{F254A3D7-971F-9DF0-D230-6650E2EE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6" y="2185512"/>
            <a:ext cx="3356653" cy="4195816"/>
          </a:xfrm>
          <a:prstGeom prst="rect">
            <a:avLst/>
          </a:prstGeom>
          <a:ln>
            <a:solidFill>
              <a:schemeClr val="tx1"/>
            </a:solidFill>
          </a:ln>
        </p:spPr>
      </p:pic>
      <p:pic>
        <p:nvPicPr>
          <p:cNvPr id="12" name="Imagen 11">
            <a:extLst>
              <a:ext uri="{FF2B5EF4-FFF2-40B4-BE49-F238E27FC236}">
                <a16:creationId xmlns:a16="http://schemas.microsoft.com/office/drawing/2014/main" id="{F8F7DDDB-FD9E-1C6E-5E49-7F765084A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8930" y="3000296"/>
            <a:ext cx="2633817" cy="2364995"/>
          </a:xfrm>
          <a:prstGeom prst="rect">
            <a:avLst/>
          </a:prstGeom>
          <a:ln>
            <a:solidFill>
              <a:schemeClr val="tx1"/>
            </a:solidFill>
          </a:ln>
        </p:spPr>
      </p:pic>
      <p:sp>
        <p:nvSpPr>
          <p:cNvPr id="15" name="CuadroTexto 14">
            <a:extLst>
              <a:ext uri="{FF2B5EF4-FFF2-40B4-BE49-F238E27FC236}">
                <a16:creationId xmlns:a16="http://schemas.microsoft.com/office/drawing/2014/main" id="{A367450C-E09E-D345-080C-460B21C4EBCD}"/>
              </a:ext>
            </a:extLst>
          </p:cNvPr>
          <p:cNvSpPr txBox="1"/>
          <p:nvPr/>
        </p:nvSpPr>
        <p:spPr>
          <a:xfrm>
            <a:off x="570874" y="1680100"/>
            <a:ext cx="11401081" cy="424732"/>
          </a:xfrm>
          <a:prstGeom prst="rect">
            <a:avLst/>
          </a:prstGeom>
          <a:noFill/>
        </p:spPr>
        <p:txBody>
          <a:bodyPr wrap="square" rtlCol="0">
            <a:spAutoFit/>
          </a:bodyPr>
          <a:lstStyle/>
          <a:p>
            <a:pPr>
              <a:lnSpc>
                <a:spcPct val="90000"/>
              </a:lnSpc>
            </a:pPr>
            <a:r>
              <a:rPr lang="es-CO" sz="2400" dirty="0"/>
              <a:t>Emisiones                       Pozos                                 Sísmica 2D                          Sísmica 3D           </a:t>
            </a:r>
          </a:p>
        </p:txBody>
      </p:sp>
      <p:sp>
        <p:nvSpPr>
          <p:cNvPr id="2" name="Título 3">
            <a:extLst>
              <a:ext uri="{FF2B5EF4-FFF2-40B4-BE49-F238E27FC236}">
                <a16:creationId xmlns:a16="http://schemas.microsoft.com/office/drawing/2014/main" id="{7BC8EC45-FBD2-6A72-A736-51380016BF74}"/>
              </a:ext>
            </a:extLst>
          </p:cNvPr>
          <p:cNvSpPr>
            <a:spLocks noGrp="1"/>
          </p:cNvSpPr>
          <p:nvPr>
            <p:ph type="title"/>
          </p:nvPr>
        </p:nvSpPr>
        <p:spPr>
          <a:xfrm>
            <a:off x="1125860" y="265182"/>
            <a:ext cx="9601200" cy="1189038"/>
          </a:xfrm>
        </p:spPr>
        <p:txBody>
          <a:bodyPr>
            <a:normAutofit/>
          </a:bodyPr>
          <a:lstStyle/>
          <a:p>
            <a:r>
              <a:rPr lang="es-ES" sz="6000" noProof="1"/>
              <a:t>DATOS</a:t>
            </a:r>
          </a:p>
        </p:txBody>
      </p:sp>
    </p:spTree>
    <p:extLst>
      <p:ext uri="{BB962C8B-B14F-4D97-AF65-F5344CB8AC3E}">
        <p14:creationId xmlns:p14="http://schemas.microsoft.com/office/powerpoint/2010/main" val="11264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06579" y="188640"/>
            <a:ext cx="4401881" cy="6048672"/>
          </a:xfrm>
        </p:spPr>
        <p:txBody>
          <a:bodyPr>
            <a:normAutofit lnSpcReduction="10000"/>
          </a:bodyPr>
          <a:lstStyle/>
          <a:p>
            <a:pPr algn="just"/>
            <a:r>
              <a:rPr lang="en-US" sz="1800" b="1" dirty="0">
                <a:solidFill>
                  <a:schemeClr val="bg1">
                    <a:lumMod val="95000"/>
                  </a:schemeClr>
                </a:solidFill>
              </a:rPr>
              <a:t>HISTOGRAMA DE DATOS DE EMISIONES</a:t>
            </a:r>
          </a:p>
          <a:p>
            <a:pPr algn="just"/>
            <a:endParaRPr lang="en-US" dirty="0">
              <a:solidFill>
                <a:schemeClr val="tx2"/>
              </a:solidFill>
            </a:endParaRPr>
          </a:p>
          <a:p>
            <a:pPr algn="just"/>
            <a:r>
              <a:rPr lang="en-US" dirty="0">
                <a:solidFill>
                  <a:schemeClr val="tx2"/>
                </a:solidFill>
              </a:rPr>
              <a:t>El </a:t>
            </a:r>
            <a:r>
              <a:rPr lang="en-US" dirty="0" err="1">
                <a:solidFill>
                  <a:schemeClr val="tx2"/>
                </a:solidFill>
              </a:rPr>
              <a:t>eje</a:t>
            </a:r>
            <a:r>
              <a:rPr lang="en-US" dirty="0">
                <a:solidFill>
                  <a:schemeClr val="tx2"/>
                </a:solidFill>
              </a:rPr>
              <a:t> X </a:t>
            </a:r>
            <a:r>
              <a:rPr lang="en-US" dirty="0" err="1">
                <a:solidFill>
                  <a:schemeClr val="tx2"/>
                </a:solidFill>
              </a:rPr>
              <a:t>muestra</a:t>
            </a:r>
            <a:r>
              <a:rPr lang="en-US" dirty="0">
                <a:solidFill>
                  <a:schemeClr val="tx2"/>
                </a:solidFill>
              </a:rPr>
              <a:t> la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r>
              <a:rPr lang="en-US" dirty="0" err="1">
                <a:solidFill>
                  <a:schemeClr val="tx2"/>
                </a:solidFill>
              </a:rPr>
              <a:t>generadas</a:t>
            </a:r>
            <a:r>
              <a:rPr lang="en-US" dirty="0">
                <a:solidFill>
                  <a:schemeClr val="tx2"/>
                </a:solidFill>
              </a:rPr>
              <a:t> y </a:t>
            </a:r>
            <a:r>
              <a:rPr lang="en-US" dirty="0" err="1">
                <a:solidFill>
                  <a:schemeClr val="tx2"/>
                </a:solidFill>
              </a:rPr>
              <a:t>el</a:t>
            </a:r>
            <a:r>
              <a:rPr lang="en-US" dirty="0">
                <a:solidFill>
                  <a:schemeClr val="tx2"/>
                </a:solidFill>
              </a:rPr>
              <a:t> </a:t>
            </a:r>
            <a:r>
              <a:rPr lang="en-US" dirty="0" err="1">
                <a:solidFill>
                  <a:schemeClr val="tx2"/>
                </a:solidFill>
              </a:rPr>
              <a:t>eje</a:t>
            </a:r>
            <a:r>
              <a:rPr lang="en-US" dirty="0">
                <a:solidFill>
                  <a:schemeClr val="tx2"/>
                </a:solidFill>
              </a:rPr>
              <a:t> Y </a:t>
            </a:r>
            <a:r>
              <a:rPr lang="en-US" dirty="0" err="1">
                <a:solidFill>
                  <a:schemeClr val="tx2"/>
                </a:solidFill>
              </a:rPr>
              <a:t>nos</a:t>
            </a:r>
            <a:r>
              <a:rPr lang="en-US" dirty="0">
                <a:solidFill>
                  <a:schemeClr val="tx2"/>
                </a:solidFill>
              </a:rPr>
              <a:t> la </a:t>
            </a:r>
            <a:r>
              <a:rPr lang="en-US" dirty="0" err="1">
                <a:solidFill>
                  <a:schemeClr val="tx2"/>
                </a:solidFill>
              </a:rPr>
              <a:t>densidad</a:t>
            </a:r>
            <a:r>
              <a:rPr lang="en-US" dirty="0">
                <a:solidFill>
                  <a:schemeClr val="tx2"/>
                </a:solidFill>
              </a:rPr>
              <a:t> de </a:t>
            </a:r>
            <a:r>
              <a:rPr lang="en-US" dirty="0" err="1">
                <a:solidFill>
                  <a:schemeClr val="tx2"/>
                </a:solidFill>
              </a:rPr>
              <a:t>ciudades</a:t>
            </a:r>
            <a:r>
              <a:rPr lang="en-US" dirty="0">
                <a:solidFill>
                  <a:schemeClr val="tx2"/>
                </a:solidFill>
              </a:rPr>
              <a:t> que </a:t>
            </a:r>
            <a:r>
              <a:rPr lang="en-US" dirty="0" err="1">
                <a:solidFill>
                  <a:schemeClr val="tx2"/>
                </a:solidFill>
              </a:rPr>
              <a:t>generan</a:t>
            </a:r>
            <a:r>
              <a:rPr lang="en-US" dirty="0">
                <a:solidFill>
                  <a:schemeClr val="tx2"/>
                </a:solidFill>
              </a:rPr>
              <a:t> </a:t>
            </a:r>
            <a:r>
              <a:rPr lang="en-US" dirty="0" err="1">
                <a:solidFill>
                  <a:schemeClr val="tx2"/>
                </a:solidFill>
              </a:rPr>
              <a:t>esta</a:t>
            </a:r>
            <a:r>
              <a:rPr lang="en-US" dirty="0">
                <a:solidFill>
                  <a:schemeClr val="tx2"/>
                </a:solidFill>
              </a:rPr>
              <a:t> </a:t>
            </a:r>
            <a:r>
              <a:rPr lang="en-US" dirty="0" err="1">
                <a:solidFill>
                  <a:schemeClr val="tx2"/>
                </a:solidFill>
              </a:rPr>
              <a:t>misma</a:t>
            </a:r>
            <a:r>
              <a:rPr lang="en-US" dirty="0">
                <a:solidFill>
                  <a:schemeClr val="tx2"/>
                </a:solidFill>
              </a:rPr>
              <a:t> </a:t>
            </a:r>
            <a:r>
              <a:rPr lang="en-US" dirty="0" err="1">
                <a:solidFill>
                  <a:schemeClr val="tx2"/>
                </a:solidFill>
              </a:rPr>
              <a:t>cantidad</a:t>
            </a:r>
            <a:r>
              <a:rPr lang="en-US" dirty="0">
                <a:solidFill>
                  <a:schemeClr val="tx2"/>
                </a:solidFill>
              </a:rPr>
              <a:t> de </a:t>
            </a:r>
            <a:r>
              <a:rPr lang="en-US" dirty="0" err="1">
                <a:solidFill>
                  <a:schemeClr val="tx2"/>
                </a:solidFill>
              </a:rPr>
              <a:t>emisiones</a:t>
            </a:r>
            <a:r>
              <a:rPr lang="en-US" dirty="0">
                <a:solidFill>
                  <a:schemeClr val="tx2"/>
                </a:solidFill>
              </a:rPr>
              <a:t>. </a:t>
            </a:r>
          </a:p>
          <a:p>
            <a:pPr algn="just"/>
            <a:endParaRPr lang="en-US" dirty="0">
              <a:solidFill>
                <a:schemeClr val="tx2"/>
              </a:solidFill>
            </a:endParaRPr>
          </a:p>
          <a:p>
            <a:pPr algn="just"/>
            <a:r>
              <a:rPr lang="es-CO" dirty="0">
                <a:solidFill>
                  <a:schemeClr val="tx2"/>
                </a:solidFill>
              </a:rPr>
              <a:t>Se utilizó este método para verificar que no se esté omitiendo alguna ciudad relevante en cuanto a la emisión de CO2, además de las seis ciudades con mayor cantidad de emisiones que ya se han identificado.</a:t>
            </a:r>
          </a:p>
          <a:p>
            <a:pPr algn="just"/>
            <a:endParaRPr lang="es-CO" dirty="0">
              <a:solidFill>
                <a:schemeClr val="tx2"/>
              </a:solidFill>
            </a:endParaRPr>
          </a:p>
          <a:p>
            <a:pPr algn="just"/>
            <a:r>
              <a:rPr lang="es-CO" b="1" u="sng" dirty="0">
                <a:solidFill>
                  <a:schemeClr val="accent1">
                    <a:lumMod val="50000"/>
                  </a:schemeClr>
                </a:solidFill>
              </a:rPr>
              <a:t>Conclusión: </a:t>
            </a:r>
          </a:p>
          <a:p>
            <a:pPr algn="just"/>
            <a:endParaRPr lang="es-CO" b="1" u="sng" dirty="0">
              <a:solidFill>
                <a:schemeClr val="accent1">
                  <a:lumMod val="50000"/>
                </a:schemeClr>
              </a:solidFill>
            </a:endParaRPr>
          </a:p>
          <a:p>
            <a:pPr algn="just"/>
            <a:r>
              <a:rPr lang="es-CO" dirty="0">
                <a:solidFill>
                  <a:schemeClr val="tx2"/>
                </a:solidFill>
              </a:rPr>
              <a:t>Solo las seis ciudades identificadas anteriormente presentan una </a:t>
            </a:r>
            <a:r>
              <a:rPr lang="es-CO" dirty="0" err="1">
                <a:solidFill>
                  <a:schemeClr val="tx2"/>
                </a:solidFill>
              </a:rPr>
              <a:t>una</a:t>
            </a:r>
            <a:r>
              <a:rPr lang="es-CO" dirty="0">
                <a:solidFill>
                  <a:schemeClr val="tx2"/>
                </a:solidFill>
              </a:rPr>
              <a:t> cantidad de emisiones relevante para este estudio, mientras las demás ciudades que se encuentran en la cuenca Sinú San Jacinto, generan de 511 a 6.66 </a:t>
            </a:r>
            <a:r>
              <a:rPr lang="es-CO" dirty="0" err="1">
                <a:solidFill>
                  <a:schemeClr val="tx2"/>
                </a:solidFill>
              </a:rPr>
              <a:t>Kton</a:t>
            </a:r>
            <a:r>
              <a:rPr lang="es-CO" dirty="0">
                <a:solidFill>
                  <a:schemeClr val="tx2"/>
                </a:solidFill>
              </a:rPr>
              <a:t>/año de CO2 de emisiones.</a:t>
            </a:r>
            <a:endParaRPr lang="en-US" dirty="0">
              <a:solidFill>
                <a:schemeClr val="tx2"/>
              </a:solidFill>
            </a:endParaRPr>
          </a:p>
        </p:txBody>
      </p:sp>
      <p:sp>
        <p:nvSpPr>
          <p:cNvPr id="6" name="Subtítulo 5">
            <a:extLst>
              <a:ext uri="{FF2B5EF4-FFF2-40B4-BE49-F238E27FC236}">
                <a16:creationId xmlns:a16="http://schemas.microsoft.com/office/drawing/2014/main" id="{EFECA589-DE6E-76B8-C5EA-6652E3BDEE72}"/>
              </a:ext>
            </a:extLst>
          </p:cNvPr>
          <p:cNvSpPr txBox="1">
            <a:spLocks/>
          </p:cNvSpPr>
          <p:nvPr/>
        </p:nvSpPr>
        <p:spPr>
          <a:xfrm>
            <a:off x="570591" y="2735436"/>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5" name="Imagen 4">
            <a:extLst>
              <a:ext uri="{FF2B5EF4-FFF2-40B4-BE49-F238E27FC236}">
                <a16:creationId xmlns:a16="http://schemas.microsoft.com/office/drawing/2014/main" id="{50284C1B-3895-8247-705F-BC302F7A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412776"/>
            <a:ext cx="6120680" cy="4735055"/>
          </a:xfrm>
          <a:prstGeom prst="rect">
            <a:avLst/>
          </a:prstGeom>
          <a:ln w="28575">
            <a:solidFill>
              <a:schemeClr val="accent1"/>
            </a:solidFill>
          </a:ln>
        </p:spPr>
      </p:pic>
      <p:sp>
        <p:nvSpPr>
          <p:cNvPr id="7" name="Rectángulo 6">
            <a:extLst>
              <a:ext uri="{FF2B5EF4-FFF2-40B4-BE49-F238E27FC236}">
                <a16:creationId xmlns:a16="http://schemas.microsoft.com/office/drawing/2014/main" id="{39F5594B-50BC-91BE-7603-FB2D27DE1526}"/>
              </a:ext>
            </a:extLst>
          </p:cNvPr>
          <p:cNvSpPr/>
          <p:nvPr/>
        </p:nvSpPr>
        <p:spPr>
          <a:xfrm>
            <a:off x="1346984" y="1556792"/>
            <a:ext cx="936104" cy="4015579"/>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pic>
        <p:nvPicPr>
          <p:cNvPr id="4" name="Imagen 3">
            <a:extLst>
              <a:ext uri="{FF2B5EF4-FFF2-40B4-BE49-F238E27FC236}">
                <a16:creationId xmlns:a16="http://schemas.microsoft.com/office/drawing/2014/main" id="{9058F8A8-70E4-5A1C-B480-74FDAAC3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98" y="1704928"/>
            <a:ext cx="2542014" cy="1351903"/>
          </a:xfrm>
          <a:prstGeom prst="rect">
            <a:avLst/>
          </a:prstGeom>
          <a:ln w="38100">
            <a:solidFill>
              <a:srgbClr val="326734"/>
            </a:solidFill>
          </a:ln>
        </p:spPr>
      </p:pic>
      <p:sp>
        <p:nvSpPr>
          <p:cNvPr id="10" name="Título 1">
            <a:extLst>
              <a:ext uri="{FF2B5EF4-FFF2-40B4-BE49-F238E27FC236}">
                <a16:creationId xmlns:a16="http://schemas.microsoft.com/office/drawing/2014/main" id="{AC2AA272-9A2F-C780-A646-FCA47A633DA0}"/>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16973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D06C3E8-37AC-2941-192D-BD284E92075D}"/>
              </a:ext>
            </a:extLst>
          </p:cNvPr>
          <p:cNvSpPr/>
          <p:nvPr/>
        </p:nvSpPr>
        <p:spPr>
          <a:xfrm>
            <a:off x="7750596" y="332656"/>
            <a:ext cx="4248472" cy="5760640"/>
          </a:xfrm>
          <a:prstGeom prst="rect">
            <a:avLst/>
          </a:prstGeom>
          <a:solidFill>
            <a:srgbClr val="F5EECF"/>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3" name="Marcador de texto 2"/>
          <p:cNvSpPr>
            <a:spLocks noGrp="1"/>
          </p:cNvSpPr>
          <p:nvPr>
            <p:ph type="body" idx="1"/>
          </p:nvPr>
        </p:nvSpPr>
        <p:spPr>
          <a:xfrm>
            <a:off x="509878" y="3509254"/>
            <a:ext cx="6768752" cy="1137454"/>
          </a:xfrm>
        </p:spPr>
        <p:txBody>
          <a:bodyPr>
            <a:normAutofit/>
          </a:bodyPr>
          <a:lstStyle/>
          <a:p>
            <a:r>
              <a:rPr lang="en-US" b="1" dirty="0"/>
              <a:t>BARRANQUILLA, MALAMBO Y SOLEDAD </a:t>
            </a:r>
            <a:r>
              <a:rPr lang="en-US" dirty="0" err="1"/>
              <a:t>presentan</a:t>
            </a:r>
            <a:r>
              <a:rPr lang="en-US" dirty="0"/>
              <a:t> </a:t>
            </a:r>
            <a:r>
              <a:rPr lang="en-US" dirty="0" err="1"/>
              <a:t>segun</a:t>
            </a:r>
            <a:r>
              <a:rPr lang="en-US" dirty="0"/>
              <a:t> </a:t>
            </a:r>
            <a:r>
              <a:rPr lang="en-US" dirty="0" err="1"/>
              <a:t>el</a:t>
            </a:r>
            <a:r>
              <a:rPr lang="en-US" dirty="0"/>
              <a:t> </a:t>
            </a:r>
            <a:r>
              <a:rPr lang="en-US" dirty="0" err="1"/>
              <a:t>inventario</a:t>
            </a:r>
            <a:r>
              <a:rPr lang="en-US" dirty="0"/>
              <a:t>, las </a:t>
            </a:r>
            <a:r>
              <a:rPr lang="en-US" dirty="0" err="1"/>
              <a:t>mayores</a:t>
            </a:r>
            <a:r>
              <a:rPr lang="en-US" dirty="0"/>
              <a:t> </a:t>
            </a:r>
            <a:r>
              <a:rPr lang="en-US" dirty="0" err="1"/>
              <a:t>emisiones</a:t>
            </a:r>
            <a:r>
              <a:rPr lang="en-US" dirty="0"/>
              <a:t> </a:t>
            </a:r>
            <a:r>
              <a:rPr lang="en-US" dirty="0" err="1"/>
              <a:t>dentro</a:t>
            </a:r>
            <a:r>
              <a:rPr lang="en-US" dirty="0"/>
              <a:t> del </a:t>
            </a:r>
            <a:r>
              <a:rPr lang="en-US" dirty="0" err="1"/>
              <a:t>limite</a:t>
            </a:r>
            <a:r>
              <a:rPr lang="en-US" dirty="0"/>
              <a:t> de la Cuenca </a:t>
            </a:r>
            <a:r>
              <a:rPr lang="en-US" dirty="0" err="1"/>
              <a:t>Sinu</a:t>
            </a:r>
            <a:r>
              <a:rPr lang="en-US" dirty="0"/>
              <a:t>-San Jacinto; con un 4171.81 </a:t>
            </a:r>
            <a:r>
              <a:rPr lang="en-US" dirty="0" err="1"/>
              <a:t>Kton</a:t>
            </a:r>
            <a:r>
              <a:rPr lang="en-US" dirty="0"/>
              <a:t>/</a:t>
            </a:r>
            <a:r>
              <a:rPr lang="en-US" dirty="0" err="1"/>
              <a:t>año</a:t>
            </a:r>
            <a:r>
              <a:rPr lang="en-US" dirty="0"/>
              <a:t>.</a:t>
            </a:r>
          </a:p>
        </p:txBody>
      </p:sp>
      <p:sp>
        <p:nvSpPr>
          <p:cNvPr id="7" name="Subtítulo 5">
            <a:extLst>
              <a:ext uri="{FF2B5EF4-FFF2-40B4-BE49-F238E27FC236}">
                <a16:creationId xmlns:a16="http://schemas.microsoft.com/office/drawing/2014/main" id="{585E47CC-2BE3-286F-9DFE-DC6365376DBD}"/>
              </a:ext>
            </a:extLst>
          </p:cNvPr>
          <p:cNvSpPr txBox="1">
            <a:spLocks/>
          </p:cNvSpPr>
          <p:nvPr/>
        </p:nvSpPr>
        <p:spPr>
          <a:xfrm>
            <a:off x="808431" y="3170800"/>
            <a:ext cx="6367123" cy="1288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pPr algn="just">
              <a:lnSpc>
                <a:spcPct val="120000"/>
              </a:lnSpc>
            </a:pPr>
            <a:endParaRPr lang="es-CO" sz="1400" dirty="0">
              <a:solidFill>
                <a:schemeClr val="tx1">
                  <a:lumMod val="75000"/>
                </a:schemeClr>
              </a:solidFill>
            </a:endParaRPr>
          </a:p>
        </p:txBody>
      </p:sp>
      <p:pic>
        <p:nvPicPr>
          <p:cNvPr id="8" name="Imagen 7">
            <a:extLst>
              <a:ext uri="{FF2B5EF4-FFF2-40B4-BE49-F238E27FC236}">
                <a16:creationId xmlns:a16="http://schemas.microsoft.com/office/drawing/2014/main" id="{CB3CC62D-1F9B-5128-956E-E3D2B66E98A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3084" t="3407" r="16930" b="90132"/>
          <a:stretch/>
        </p:blipFill>
        <p:spPr>
          <a:xfrm>
            <a:off x="7921880" y="410227"/>
            <a:ext cx="3656284" cy="354477"/>
          </a:xfrm>
          <a:prstGeom prst="rect">
            <a:avLst/>
          </a:prstGeom>
        </p:spPr>
      </p:pic>
      <p:pic>
        <p:nvPicPr>
          <p:cNvPr id="12" name="Imagen 11">
            <a:extLst>
              <a:ext uri="{FF2B5EF4-FFF2-40B4-BE49-F238E27FC236}">
                <a16:creationId xmlns:a16="http://schemas.microsoft.com/office/drawing/2014/main" id="{BF0D3F5B-9721-5572-904B-D799B2A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7" y="1216422"/>
            <a:ext cx="4070036" cy="2120900"/>
          </a:xfrm>
          <a:prstGeom prst="rect">
            <a:avLst/>
          </a:prstGeom>
          <a:ln w="28575">
            <a:solidFill>
              <a:srgbClr val="326734"/>
            </a:solidFill>
          </a:ln>
        </p:spPr>
      </p:pic>
      <p:sp>
        <p:nvSpPr>
          <p:cNvPr id="16" name="Marcador de texto 2">
            <a:extLst>
              <a:ext uri="{FF2B5EF4-FFF2-40B4-BE49-F238E27FC236}">
                <a16:creationId xmlns:a16="http://schemas.microsoft.com/office/drawing/2014/main" id="{BB4443E3-78F6-17B6-2714-D00AE95ACD48}"/>
              </a:ext>
            </a:extLst>
          </p:cNvPr>
          <p:cNvSpPr txBox="1">
            <a:spLocks/>
          </p:cNvSpPr>
          <p:nvPr/>
        </p:nvSpPr>
        <p:spPr>
          <a:xfrm>
            <a:off x="495899" y="4631495"/>
            <a:ext cx="6768752" cy="113745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r>
              <a:rPr lang="en-US" dirty="0"/>
              <a:t>Y </a:t>
            </a:r>
            <a:r>
              <a:rPr lang="en-US" dirty="0" err="1"/>
              <a:t>seguido</a:t>
            </a:r>
            <a:r>
              <a:rPr lang="en-US" dirty="0"/>
              <a:t> se </a:t>
            </a:r>
            <a:r>
              <a:rPr lang="en-US" dirty="0" err="1"/>
              <a:t>encuentran</a:t>
            </a:r>
            <a:r>
              <a:rPr lang="en-US" dirty="0"/>
              <a:t> </a:t>
            </a:r>
            <a:r>
              <a:rPr lang="en-US" b="1" dirty="0"/>
              <a:t>MARÍA LA BAJA, CARTAGENA Y EL CARMEN DE BOLIVAR </a:t>
            </a:r>
            <a:r>
              <a:rPr lang="en-US" dirty="0"/>
              <a:t>con </a:t>
            </a:r>
            <a:r>
              <a:rPr lang="en-US" dirty="0" err="1"/>
              <a:t>emisiones</a:t>
            </a:r>
            <a:r>
              <a:rPr lang="en-US" dirty="0"/>
              <a:t> de 1869.520 </a:t>
            </a:r>
            <a:r>
              <a:rPr lang="en-US" dirty="0" err="1"/>
              <a:t>Kton</a:t>
            </a:r>
            <a:r>
              <a:rPr lang="en-US" dirty="0"/>
              <a:t>/</a:t>
            </a:r>
            <a:r>
              <a:rPr lang="en-US" dirty="0" err="1"/>
              <a:t>año</a:t>
            </a:r>
            <a:r>
              <a:rPr lang="en-US" dirty="0"/>
              <a:t>.</a:t>
            </a:r>
          </a:p>
        </p:txBody>
      </p:sp>
      <p:pic>
        <p:nvPicPr>
          <p:cNvPr id="15" name="Imagen 14">
            <a:extLst>
              <a:ext uri="{FF2B5EF4-FFF2-40B4-BE49-F238E27FC236}">
                <a16:creationId xmlns:a16="http://schemas.microsoft.com/office/drawing/2014/main" id="{48396F7E-90AC-8265-9DF8-F980D3A8CFBF}"/>
              </a:ext>
            </a:extLst>
          </p:cNvPr>
          <p:cNvPicPr>
            <a:picLocks noChangeAspect="1"/>
          </p:cNvPicPr>
          <p:nvPr/>
        </p:nvPicPr>
        <p:blipFill rotWithShape="1">
          <a:blip r:embed="rId4">
            <a:extLst>
              <a:ext uri="{28A0092B-C50C-407E-A947-70E740481C1C}">
                <a14:useLocalDpi xmlns:a14="http://schemas.microsoft.com/office/drawing/2010/main" val="0"/>
              </a:ext>
            </a:extLst>
          </a:blip>
          <a:srcRect l="11863" b="23495"/>
          <a:stretch/>
        </p:blipFill>
        <p:spPr>
          <a:xfrm>
            <a:off x="4636367" y="1216422"/>
            <a:ext cx="2590725" cy="2120900"/>
          </a:xfrm>
          <a:prstGeom prst="rect">
            <a:avLst/>
          </a:prstGeom>
          <a:ln w="28575">
            <a:solidFill>
              <a:srgbClr val="326734"/>
            </a:solidFill>
          </a:ln>
        </p:spPr>
      </p:pic>
      <p:grpSp>
        <p:nvGrpSpPr>
          <p:cNvPr id="14" name="Grupo 13">
            <a:extLst>
              <a:ext uri="{FF2B5EF4-FFF2-40B4-BE49-F238E27FC236}">
                <a16:creationId xmlns:a16="http://schemas.microsoft.com/office/drawing/2014/main" id="{04100984-F425-ED56-58D7-4ACD9A48F563}"/>
              </a:ext>
            </a:extLst>
          </p:cNvPr>
          <p:cNvGrpSpPr/>
          <p:nvPr/>
        </p:nvGrpSpPr>
        <p:grpSpPr>
          <a:xfrm>
            <a:off x="7693797" y="835987"/>
            <a:ext cx="3994748" cy="5149622"/>
            <a:chOff x="7693797" y="835987"/>
            <a:chExt cx="3994748" cy="5149622"/>
          </a:xfrm>
        </p:grpSpPr>
        <p:pic>
          <p:nvPicPr>
            <p:cNvPr id="9" name="Imagen 8">
              <a:extLst>
                <a:ext uri="{FF2B5EF4-FFF2-40B4-BE49-F238E27FC236}">
                  <a16:creationId xmlns:a16="http://schemas.microsoft.com/office/drawing/2014/main" id="{17C9B623-254E-D623-B510-472C1BCD89D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11" name="Imagen 10">
              <a:extLst>
                <a:ext uri="{FF2B5EF4-FFF2-40B4-BE49-F238E27FC236}">
                  <a16:creationId xmlns:a16="http://schemas.microsoft.com/office/drawing/2014/main" id="{9F3ADC9E-9E76-98B2-8E0D-E389CDD37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4" name="Imagen 3">
              <a:extLst>
                <a:ext uri="{FF2B5EF4-FFF2-40B4-BE49-F238E27FC236}">
                  <a16:creationId xmlns:a16="http://schemas.microsoft.com/office/drawing/2014/main" id="{CE8CF3AA-CD08-E19A-752F-7A41762DF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13" name="Elipse 12">
            <a:extLst>
              <a:ext uri="{FF2B5EF4-FFF2-40B4-BE49-F238E27FC236}">
                <a16:creationId xmlns:a16="http://schemas.microsoft.com/office/drawing/2014/main" id="{D1B8423D-323F-9482-6922-7BB713578FFD}"/>
              </a:ext>
            </a:extLst>
          </p:cNvPr>
          <p:cNvSpPr/>
          <p:nvPr/>
        </p:nvSpPr>
        <p:spPr>
          <a:xfrm>
            <a:off x="10019186" y="1242183"/>
            <a:ext cx="576064" cy="597768"/>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7" name="Elipse 16">
            <a:extLst>
              <a:ext uri="{FF2B5EF4-FFF2-40B4-BE49-F238E27FC236}">
                <a16:creationId xmlns:a16="http://schemas.microsoft.com/office/drawing/2014/main" id="{0AD474A4-4947-D62F-3EDD-4119080CF4B8}"/>
              </a:ext>
            </a:extLst>
          </p:cNvPr>
          <p:cNvSpPr/>
          <p:nvPr/>
        </p:nvSpPr>
        <p:spPr>
          <a:xfrm rot="20413169">
            <a:off x="9399567" y="1632482"/>
            <a:ext cx="823182" cy="1417207"/>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noFill/>
            </a:endParaRPr>
          </a:p>
        </p:txBody>
      </p:sp>
      <p:sp>
        <p:nvSpPr>
          <p:cNvPr id="19" name="Título 1">
            <a:extLst>
              <a:ext uri="{FF2B5EF4-FFF2-40B4-BE49-F238E27FC236}">
                <a16:creationId xmlns:a16="http://schemas.microsoft.com/office/drawing/2014/main" id="{3818FE56-5152-6F01-97B9-4F501E6C157A}"/>
              </a:ext>
            </a:extLst>
          </p:cNvPr>
          <p:cNvSpPr txBox="1">
            <a:spLocks/>
          </p:cNvSpPr>
          <p:nvPr/>
        </p:nvSpPr>
        <p:spPr>
          <a:xfrm>
            <a:off x="493995" y="103811"/>
            <a:ext cx="7132498" cy="914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b="0" kern="1200" cap="none"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a:t>1. Emisiones</a:t>
            </a:r>
            <a:endParaRPr lang="en-US" sz="5100"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040C1F-ED48-AA9D-962D-40EBE8E87303}"/>
              </a:ext>
            </a:extLst>
          </p:cNvPr>
          <p:cNvSpPr>
            <a:spLocks noGrp="1"/>
          </p:cNvSpPr>
          <p:nvPr>
            <p:ph type="body" idx="1"/>
          </p:nvPr>
        </p:nvSpPr>
        <p:spPr>
          <a:xfrm>
            <a:off x="4510236" y="1124744"/>
            <a:ext cx="2670639" cy="727248"/>
          </a:xfrm>
        </p:spPr>
        <p:txBody>
          <a:bodyPr>
            <a:normAutofit/>
          </a:bodyPr>
          <a:lstStyle/>
          <a:p>
            <a:r>
              <a:rPr lang="es-CO" sz="1500" dirty="0">
                <a:solidFill>
                  <a:schemeClr val="tx2"/>
                </a:solidFill>
              </a:rPr>
              <a:t>Centroides de Ciudades</a:t>
            </a:r>
          </a:p>
          <a:p>
            <a:r>
              <a:rPr lang="es-CO" sz="1500" dirty="0">
                <a:solidFill>
                  <a:schemeClr val="tx2"/>
                </a:solidFill>
              </a:rPr>
              <a:t>Con mayores emisiones</a:t>
            </a:r>
          </a:p>
        </p:txBody>
      </p:sp>
      <p:sp>
        <p:nvSpPr>
          <p:cNvPr id="8" name="Marcador de texto 2">
            <a:extLst>
              <a:ext uri="{FF2B5EF4-FFF2-40B4-BE49-F238E27FC236}">
                <a16:creationId xmlns:a16="http://schemas.microsoft.com/office/drawing/2014/main" id="{7FB4E0D9-4E6B-B745-287E-0AF2C88035CE}"/>
              </a:ext>
            </a:extLst>
          </p:cNvPr>
          <p:cNvSpPr txBox="1">
            <a:spLocks/>
          </p:cNvSpPr>
          <p:nvPr/>
        </p:nvSpPr>
        <p:spPr>
          <a:xfrm>
            <a:off x="746896" y="1087997"/>
            <a:ext cx="2670639" cy="72724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Área más cercana a las mayores fuentes de emisiones</a:t>
            </a:r>
          </a:p>
        </p:txBody>
      </p:sp>
      <p:grpSp>
        <p:nvGrpSpPr>
          <p:cNvPr id="2" name="Grupo 1">
            <a:extLst>
              <a:ext uri="{FF2B5EF4-FFF2-40B4-BE49-F238E27FC236}">
                <a16:creationId xmlns:a16="http://schemas.microsoft.com/office/drawing/2014/main" id="{2FE4EA70-B383-9158-8ECE-EB2328B90E8B}"/>
              </a:ext>
            </a:extLst>
          </p:cNvPr>
          <p:cNvGrpSpPr/>
          <p:nvPr/>
        </p:nvGrpSpPr>
        <p:grpSpPr>
          <a:xfrm>
            <a:off x="45740" y="1711949"/>
            <a:ext cx="3808456" cy="4453355"/>
            <a:chOff x="7693797" y="835987"/>
            <a:chExt cx="3994748" cy="5149622"/>
          </a:xfrm>
        </p:grpSpPr>
        <p:pic>
          <p:nvPicPr>
            <p:cNvPr id="4" name="Imagen 3">
              <a:extLst>
                <a:ext uri="{FF2B5EF4-FFF2-40B4-BE49-F238E27FC236}">
                  <a16:creationId xmlns:a16="http://schemas.microsoft.com/office/drawing/2014/main" id="{F8DA4C9D-AEA8-45F0-2568-A16A4DFE9E0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2686" r="68501"/>
            <a:stretch/>
          </p:blipFill>
          <p:spPr>
            <a:xfrm>
              <a:off x="7693797" y="4941168"/>
              <a:ext cx="2880320" cy="949907"/>
            </a:xfrm>
            <a:prstGeom prst="rect">
              <a:avLst/>
            </a:prstGeom>
          </p:spPr>
        </p:pic>
        <p:pic>
          <p:nvPicPr>
            <p:cNvPr id="6" name="Imagen 5">
              <a:extLst>
                <a:ext uri="{FF2B5EF4-FFF2-40B4-BE49-F238E27FC236}">
                  <a16:creationId xmlns:a16="http://schemas.microsoft.com/office/drawing/2014/main" id="{1366F8E3-FF26-80CD-5102-B93260C1D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0754" y="835987"/>
              <a:ext cx="3637791" cy="5149622"/>
            </a:xfrm>
            <a:prstGeom prst="rect">
              <a:avLst/>
            </a:prstGeom>
          </p:spPr>
        </p:pic>
        <p:pic>
          <p:nvPicPr>
            <p:cNvPr id="7" name="Imagen 6">
              <a:extLst>
                <a:ext uri="{FF2B5EF4-FFF2-40B4-BE49-F238E27FC236}">
                  <a16:creationId xmlns:a16="http://schemas.microsoft.com/office/drawing/2014/main" id="{3FB6C521-88EB-B448-A24C-0782F38FF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745" y="1054500"/>
              <a:ext cx="1069576" cy="1222372"/>
            </a:xfrm>
            <a:prstGeom prst="rect">
              <a:avLst/>
            </a:prstGeom>
          </p:spPr>
        </p:pic>
      </p:grpSp>
      <p:sp>
        <p:nvSpPr>
          <p:cNvPr id="9" name="Marcador de texto 2">
            <a:extLst>
              <a:ext uri="{FF2B5EF4-FFF2-40B4-BE49-F238E27FC236}">
                <a16:creationId xmlns:a16="http://schemas.microsoft.com/office/drawing/2014/main" id="{1E90CE6B-4A30-7088-BCB5-44F7877AC796}"/>
              </a:ext>
            </a:extLst>
          </p:cNvPr>
          <p:cNvSpPr txBox="1">
            <a:spLocks/>
          </p:cNvSpPr>
          <p:nvPr/>
        </p:nvSpPr>
        <p:spPr>
          <a:xfrm>
            <a:off x="7606579" y="620688"/>
            <a:ext cx="4401881" cy="54900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just"/>
            <a:r>
              <a:rPr lang="en-US" sz="1800" b="1" dirty="0">
                <a:solidFill>
                  <a:schemeClr val="bg1">
                    <a:lumMod val="95000"/>
                  </a:schemeClr>
                </a:solidFill>
              </a:rPr>
              <a:t>Analisis ubicación de las industrias</a:t>
            </a:r>
          </a:p>
          <a:p>
            <a:pPr algn="just"/>
            <a:endParaRPr lang="en-US" dirty="0">
              <a:solidFill>
                <a:schemeClr val="tx2"/>
              </a:solidFill>
            </a:endParaRPr>
          </a:p>
        </p:txBody>
      </p:sp>
      <p:sp>
        <p:nvSpPr>
          <p:cNvPr id="11" name="Título 1">
            <a:extLst>
              <a:ext uri="{FF2B5EF4-FFF2-40B4-BE49-F238E27FC236}">
                <a16:creationId xmlns:a16="http://schemas.microsoft.com/office/drawing/2014/main" id="{E4F186F5-1BAA-8935-D057-062745BE0678}"/>
              </a:ext>
            </a:extLst>
          </p:cNvPr>
          <p:cNvSpPr>
            <a:spLocks noGrp="1"/>
          </p:cNvSpPr>
          <p:nvPr>
            <p:ph type="title"/>
          </p:nvPr>
        </p:nvSpPr>
        <p:spPr>
          <a:xfrm>
            <a:off x="493995" y="103811"/>
            <a:ext cx="7132498" cy="914400"/>
          </a:xfrm>
        </p:spPr>
        <p:txBody>
          <a:bodyPr/>
          <a:lstStyle/>
          <a:p>
            <a:r>
              <a:rPr lang="en-US" sz="5100" dirty="0"/>
              <a:t>1. </a:t>
            </a:r>
            <a:r>
              <a:rPr lang="en-US" sz="5100" dirty="0" err="1"/>
              <a:t>Emisiones</a:t>
            </a:r>
            <a:endParaRPr lang="en-US" sz="5100" dirty="0"/>
          </a:p>
        </p:txBody>
      </p:sp>
      <p:grpSp>
        <p:nvGrpSpPr>
          <p:cNvPr id="17" name="Grupo 16">
            <a:extLst>
              <a:ext uri="{FF2B5EF4-FFF2-40B4-BE49-F238E27FC236}">
                <a16:creationId xmlns:a16="http://schemas.microsoft.com/office/drawing/2014/main" id="{DD0BE358-0C2A-10E6-CE71-2A30691D3343}"/>
              </a:ext>
            </a:extLst>
          </p:cNvPr>
          <p:cNvGrpSpPr/>
          <p:nvPr/>
        </p:nvGrpSpPr>
        <p:grpSpPr>
          <a:xfrm>
            <a:off x="4060244" y="1711949"/>
            <a:ext cx="3138065" cy="4442214"/>
            <a:chOff x="4060244" y="1711949"/>
            <a:chExt cx="3138065" cy="4442214"/>
          </a:xfrm>
        </p:grpSpPr>
        <p:grpSp>
          <p:nvGrpSpPr>
            <p:cNvPr id="26" name="Grupo 25">
              <a:extLst>
                <a:ext uri="{FF2B5EF4-FFF2-40B4-BE49-F238E27FC236}">
                  <a16:creationId xmlns:a16="http://schemas.microsoft.com/office/drawing/2014/main" id="{DBACD106-D999-E0D1-4263-53172023DFE6}"/>
                </a:ext>
              </a:extLst>
            </p:cNvPr>
            <p:cNvGrpSpPr/>
            <p:nvPr/>
          </p:nvGrpSpPr>
          <p:grpSpPr>
            <a:xfrm>
              <a:off x="4060244" y="1711949"/>
              <a:ext cx="3138065" cy="4442214"/>
              <a:chOff x="448649" y="1334460"/>
              <a:chExt cx="3138065" cy="4442214"/>
            </a:xfrm>
          </p:grpSpPr>
          <p:pic>
            <p:nvPicPr>
              <p:cNvPr id="12" name="Imagen 11">
                <a:extLst>
                  <a:ext uri="{FF2B5EF4-FFF2-40B4-BE49-F238E27FC236}">
                    <a16:creationId xmlns:a16="http://schemas.microsoft.com/office/drawing/2014/main" id="{9C6E427B-C66B-BD14-7A30-C676BBD76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49" y="1334460"/>
                <a:ext cx="3138065" cy="4442214"/>
              </a:xfrm>
              <a:prstGeom prst="rect">
                <a:avLst/>
              </a:prstGeom>
            </p:spPr>
          </p:pic>
          <p:cxnSp>
            <p:nvCxnSpPr>
              <p:cNvPr id="5" name="Conector recto 4">
                <a:extLst>
                  <a:ext uri="{FF2B5EF4-FFF2-40B4-BE49-F238E27FC236}">
                    <a16:creationId xmlns:a16="http://schemas.microsoft.com/office/drawing/2014/main" id="{7FBD134C-7E2E-8C6F-03BB-CE4C991CD2BD}"/>
                  </a:ext>
                </a:extLst>
              </p:cNvPr>
              <p:cNvCxnSpPr>
                <a:cxnSpLocks/>
              </p:cNvCxnSpPr>
              <p:nvPr/>
            </p:nvCxnSpPr>
            <p:spPr>
              <a:xfrm>
                <a:off x="2985247"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6EFB2678-F825-DC0A-1065-58C81EEB4DE6}"/>
                  </a:ext>
                </a:extLst>
              </p:cNvPr>
              <p:cNvCxnSpPr>
                <a:cxnSpLocks/>
              </p:cNvCxnSpPr>
              <p:nvPr/>
            </p:nvCxnSpPr>
            <p:spPr>
              <a:xfrm>
                <a:off x="2494012" y="143775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55187EC-F9D1-A16B-7776-5669A0004564}"/>
                  </a:ext>
                </a:extLst>
              </p:cNvPr>
              <p:cNvCxnSpPr>
                <a:cxnSpLocks/>
              </p:cNvCxnSpPr>
              <p:nvPr/>
            </p:nvCxnSpPr>
            <p:spPr>
              <a:xfrm>
                <a:off x="1989956"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A9A8E78-33F1-F30A-28AD-21776B59BA0C}"/>
                  </a:ext>
                </a:extLst>
              </p:cNvPr>
              <p:cNvCxnSpPr>
                <a:cxnSpLocks/>
              </p:cNvCxnSpPr>
              <p:nvPr/>
            </p:nvCxnSpPr>
            <p:spPr>
              <a:xfrm>
                <a:off x="1485900" y="1412776"/>
                <a:ext cx="0" cy="429550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25E76D4-880B-4F83-5484-3DB54B3D54DB}"/>
                  </a:ext>
                </a:extLst>
              </p:cNvPr>
              <p:cNvCxnSpPr>
                <a:cxnSpLocks/>
              </p:cNvCxnSpPr>
              <p:nvPr/>
            </p:nvCxnSpPr>
            <p:spPr>
              <a:xfrm>
                <a:off x="981844" y="2428496"/>
                <a:ext cx="0" cy="3304760"/>
              </a:xfrm>
              <a:prstGeom prst="line">
                <a:avLst/>
              </a:prstGeom>
              <a:ln w="3175">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CD7EA3EB-241E-3479-1B45-A0242CFCB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613" y="1470062"/>
                <a:ext cx="864110" cy="987554"/>
              </a:xfrm>
              <a:prstGeom prst="rect">
                <a:avLst/>
              </a:prstGeom>
            </p:spPr>
          </p:pic>
        </p:grpSp>
        <p:sp>
          <p:nvSpPr>
            <p:cNvPr id="16" name="Forma libre: forma 15">
              <a:extLst>
                <a:ext uri="{FF2B5EF4-FFF2-40B4-BE49-F238E27FC236}">
                  <a16:creationId xmlns:a16="http://schemas.microsoft.com/office/drawing/2014/main" id="{E8A5481B-7020-77EC-D9DD-66FCDF034F21}"/>
                </a:ext>
              </a:extLst>
            </p:cNvPr>
            <p:cNvSpPr/>
            <p:nvPr/>
          </p:nvSpPr>
          <p:spPr>
            <a:xfrm>
              <a:off x="5687367" y="2331218"/>
              <a:ext cx="592853" cy="1140487"/>
            </a:xfrm>
            <a:custGeom>
              <a:avLst/>
              <a:gdLst>
                <a:gd name="connsiteX0" fmla="*/ 0 w 592853"/>
                <a:gd name="connsiteY0" fmla="*/ 467248 h 1140487"/>
                <a:gd name="connsiteX1" fmla="*/ 542611 w 592853"/>
                <a:gd name="connsiteY1" fmla="*/ 0 h 1140487"/>
                <a:gd name="connsiteX2" fmla="*/ 592853 w 592853"/>
                <a:gd name="connsiteY2" fmla="*/ 75362 h 1140487"/>
                <a:gd name="connsiteX3" fmla="*/ 577780 w 592853"/>
                <a:gd name="connsiteY3" fmla="*/ 120580 h 1140487"/>
                <a:gd name="connsiteX4" fmla="*/ 226088 w 592853"/>
                <a:gd name="connsiteY4" fmla="*/ 1140487 h 1140487"/>
                <a:gd name="connsiteX5" fmla="*/ 90435 w 592853"/>
                <a:gd name="connsiteY5" fmla="*/ 914400 h 1140487"/>
                <a:gd name="connsiteX6" fmla="*/ 0 w 592853"/>
                <a:gd name="connsiteY6" fmla="*/ 467248 h 114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853" h="1140487">
                  <a:moveTo>
                    <a:pt x="0" y="467248"/>
                  </a:moveTo>
                  <a:lnTo>
                    <a:pt x="542611" y="0"/>
                  </a:lnTo>
                  <a:lnTo>
                    <a:pt x="592853" y="75362"/>
                  </a:lnTo>
                  <a:lnTo>
                    <a:pt x="577780" y="120580"/>
                  </a:lnTo>
                  <a:lnTo>
                    <a:pt x="226088" y="1140487"/>
                  </a:lnTo>
                  <a:lnTo>
                    <a:pt x="90435" y="914400"/>
                  </a:lnTo>
                  <a:lnTo>
                    <a:pt x="0" y="467248"/>
                  </a:lnTo>
                  <a:close/>
                </a:path>
              </a:pathLst>
            </a:custGeom>
            <a:noFill/>
            <a:ln w="12700">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1244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46AC52-E90C-8455-A71D-6E0DCE134F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1083188"/>
            <a:ext cx="3314591" cy="4692102"/>
          </a:xfrm>
          <a:prstGeom prst="rect">
            <a:avLst/>
          </a:prstGeom>
        </p:spPr>
      </p:pic>
      <p:pic>
        <p:nvPicPr>
          <p:cNvPr id="13" name="Imagen 12">
            <a:extLst>
              <a:ext uri="{FF2B5EF4-FFF2-40B4-BE49-F238E27FC236}">
                <a16:creationId xmlns:a16="http://schemas.microsoft.com/office/drawing/2014/main" id="{10BD2370-C55B-BAC0-01F1-E87DB0C7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564" y="790386"/>
            <a:ext cx="3744416" cy="4912029"/>
          </a:xfrm>
          <a:prstGeom prst="rect">
            <a:avLst/>
          </a:prstGeom>
        </p:spPr>
      </p:pic>
      <p:pic>
        <p:nvPicPr>
          <p:cNvPr id="8" name="Imagen 7">
            <a:extLst>
              <a:ext uri="{FF2B5EF4-FFF2-40B4-BE49-F238E27FC236}">
                <a16:creationId xmlns:a16="http://schemas.microsoft.com/office/drawing/2014/main" id="{8CB632BA-A23B-7B47-1103-563D3F3D8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0403" y="1082211"/>
            <a:ext cx="3314590" cy="4693578"/>
          </a:xfrm>
          <a:prstGeom prst="rect">
            <a:avLst/>
          </a:prstGeom>
        </p:spPr>
      </p:pic>
      <p:sp>
        <p:nvSpPr>
          <p:cNvPr id="4" name="Forma libre: forma 3">
            <a:extLst>
              <a:ext uri="{FF2B5EF4-FFF2-40B4-BE49-F238E27FC236}">
                <a16:creationId xmlns:a16="http://schemas.microsoft.com/office/drawing/2014/main" id="{B9B2C514-10A6-41CA-3C8E-C342F0E53B2C}"/>
              </a:ext>
            </a:extLst>
          </p:cNvPr>
          <p:cNvSpPr/>
          <p:nvPr/>
        </p:nvSpPr>
        <p:spPr>
          <a:xfrm rot="221623">
            <a:off x="4693819" y="2444096"/>
            <a:ext cx="976309" cy="2593387"/>
          </a:xfrm>
          <a:custGeom>
            <a:avLst/>
            <a:gdLst>
              <a:gd name="connsiteX0" fmla="*/ 22533 w 1427587"/>
              <a:gd name="connsiteY0" fmla="*/ 3323063 h 3323063"/>
              <a:gd name="connsiteX1" fmla="*/ 22533 w 1427587"/>
              <a:gd name="connsiteY1" fmla="*/ 3256156 h 3323063"/>
              <a:gd name="connsiteX2" fmla="*/ 256709 w 1427587"/>
              <a:gd name="connsiteY2" fmla="*/ 2955073 h 3323063"/>
              <a:gd name="connsiteX3" fmla="*/ 401674 w 1427587"/>
              <a:gd name="connsiteY3" fmla="*/ 2620536 h 3323063"/>
              <a:gd name="connsiteX4" fmla="*/ 468582 w 1427587"/>
              <a:gd name="connsiteY4" fmla="*/ 2286000 h 3323063"/>
              <a:gd name="connsiteX5" fmla="*/ 580094 w 1427587"/>
              <a:gd name="connsiteY5" fmla="*/ 2118731 h 3323063"/>
              <a:gd name="connsiteX6" fmla="*/ 602396 w 1427587"/>
              <a:gd name="connsiteY6" fmla="*/ 1728439 h 3323063"/>
              <a:gd name="connsiteX7" fmla="*/ 713909 w 1427587"/>
              <a:gd name="connsiteY7" fmla="*/ 1427356 h 3323063"/>
              <a:gd name="connsiteX8" fmla="*/ 970387 w 1427587"/>
              <a:gd name="connsiteY8" fmla="*/ 825190 h 3323063"/>
              <a:gd name="connsiteX9" fmla="*/ 1115352 w 1427587"/>
              <a:gd name="connsiteY9" fmla="*/ 635619 h 3323063"/>
              <a:gd name="connsiteX10" fmla="*/ 1249167 w 1427587"/>
              <a:gd name="connsiteY10" fmla="*/ 468351 h 3323063"/>
              <a:gd name="connsiteX11" fmla="*/ 1394133 w 1427587"/>
              <a:gd name="connsiteY11" fmla="*/ 223024 h 3323063"/>
              <a:gd name="connsiteX12" fmla="*/ 1382982 w 1427587"/>
              <a:gd name="connsiteY12" fmla="*/ 122663 h 3323063"/>
              <a:gd name="connsiteX13" fmla="*/ 1427587 w 1427587"/>
              <a:gd name="connsiteY13" fmla="*/ 0 h 33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87" h="3323063">
                <a:moveTo>
                  <a:pt x="22533" y="3323063"/>
                </a:moveTo>
                <a:cubicBezTo>
                  <a:pt x="3018" y="3320275"/>
                  <a:pt x="-16496" y="3317488"/>
                  <a:pt x="22533" y="3256156"/>
                </a:cubicBezTo>
                <a:cubicBezTo>
                  <a:pt x="61562" y="3194824"/>
                  <a:pt x="193519" y="3061009"/>
                  <a:pt x="256709" y="2955073"/>
                </a:cubicBezTo>
                <a:cubicBezTo>
                  <a:pt x="319899" y="2849137"/>
                  <a:pt x="366362" y="2732048"/>
                  <a:pt x="401674" y="2620536"/>
                </a:cubicBezTo>
                <a:cubicBezTo>
                  <a:pt x="436986" y="2509024"/>
                  <a:pt x="438845" y="2369634"/>
                  <a:pt x="468582" y="2286000"/>
                </a:cubicBezTo>
                <a:cubicBezTo>
                  <a:pt x="498319" y="2202366"/>
                  <a:pt x="557792" y="2211658"/>
                  <a:pt x="580094" y="2118731"/>
                </a:cubicBezTo>
                <a:cubicBezTo>
                  <a:pt x="602396" y="2025804"/>
                  <a:pt x="580093" y="1843668"/>
                  <a:pt x="602396" y="1728439"/>
                </a:cubicBezTo>
                <a:cubicBezTo>
                  <a:pt x="624699" y="1613210"/>
                  <a:pt x="652577" y="1577897"/>
                  <a:pt x="713909" y="1427356"/>
                </a:cubicBezTo>
                <a:cubicBezTo>
                  <a:pt x="775241" y="1276815"/>
                  <a:pt x="903480" y="957146"/>
                  <a:pt x="970387" y="825190"/>
                </a:cubicBezTo>
                <a:cubicBezTo>
                  <a:pt x="1037294" y="693234"/>
                  <a:pt x="1068889" y="695092"/>
                  <a:pt x="1115352" y="635619"/>
                </a:cubicBezTo>
                <a:cubicBezTo>
                  <a:pt x="1161815" y="576146"/>
                  <a:pt x="1202704" y="537117"/>
                  <a:pt x="1249167" y="468351"/>
                </a:cubicBezTo>
                <a:cubicBezTo>
                  <a:pt x="1295630" y="399585"/>
                  <a:pt x="1371831" y="280639"/>
                  <a:pt x="1394133" y="223024"/>
                </a:cubicBezTo>
                <a:cubicBezTo>
                  <a:pt x="1416435" y="165409"/>
                  <a:pt x="1377406" y="159834"/>
                  <a:pt x="1382982" y="122663"/>
                </a:cubicBezTo>
                <a:cubicBezTo>
                  <a:pt x="1388558" y="85492"/>
                  <a:pt x="1408072" y="42746"/>
                  <a:pt x="1427587" y="0"/>
                </a:cubicBezTo>
              </a:path>
            </a:pathLst>
          </a:cu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texto 2">
            <a:extLst>
              <a:ext uri="{FF2B5EF4-FFF2-40B4-BE49-F238E27FC236}">
                <a16:creationId xmlns:a16="http://schemas.microsoft.com/office/drawing/2014/main" id="{24F7D418-6926-5AD8-75D7-6AC5ED83620C}"/>
              </a:ext>
            </a:extLst>
          </p:cNvPr>
          <p:cNvSpPr txBox="1">
            <a:spLocks/>
          </p:cNvSpPr>
          <p:nvPr/>
        </p:nvSpPr>
        <p:spPr>
          <a:xfrm>
            <a:off x="3693604" y="712273"/>
            <a:ext cx="3087028" cy="369938"/>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500" dirty="0" err="1">
                <a:solidFill>
                  <a:schemeClr val="tx2"/>
                </a:solidFill>
              </a:rPr>
              <a:t>Kernel</a:t>
            </a:r>
            <a:r>
              <a:rPr lang="es-CO" sz="1500" dirty="0">
                <a:solidFill>
                  <a:schemeClr val="tx2"/>
                </a:solidFill>
              </a:rPr>
              <a:t> </a:t>
            </a:r>
            <a:r>
              <a:rPr lang="es-CO" sz="1500" dirty="0" err="1">
                <a:solidFill>
                  <a:schemeClr val="tx2"/>
                </a:solidFill>
              </a:rPr>
              <a:t>Density</a:t>
            </a:r>
            <a:r>
              <a:rPr lang="es-CO" sz="1500" dirty="0">
                <a:solidFill>
                  <a:schemeClr val="tx2"/>
                </a:solidFill>
              </a:rPr>
              <a:t> </a:t>
            </a:r>
            <a:r>
              <a:rPr lang="es-CO" sz="1500" dirty="0" err="1">
                <a:solidFill>
                  <a:schemeClr val="tx2"/>
                </a:solidFill>
              </a:rPr>
              <a:t>Estimation</a:t>
            </a:r>
            <a:r>
              <a:rPr lang="es-CO" sz="1500" dirty="0">
                <a:solidFill>
                  <a:schemeClr val="tx2"/>
                </a:solidFill>
              </a:rPr>
              <a:t>_ Volcanes</a:t>
            </a:r>
          </a:p>
        </p:txBody>
      </p:sp>
      <p:sp>
        <p:nvSpPr>
          <p:cNvPr id="7" name="Marcador de texto 2">
            <a:extLst>
              <a:ext uri="{FF2B5EF4-FFF2-40B4-BE49-F238E27FC236}">
                <a16:creationId xmlns:a16="http://schemas.microsoft.com/office/drawing/2014/main" id="{249417E7-E4C0-1E91-256B-785031C5FBB9}"/>
              </a:ext>
            </a:extLst>
          </p:cNvPr>
          <p:cNvSpPr txBox="1">
            <a:spLocks/>
          </p:cNvSpPr>
          <p:nvPr/>
        </p:nvSpPr>
        <p:spPr>
          <a:xfrm>
            <a:off x="463335" y="837852"/>
            <a:ext cx="2534793" cy="3699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0"/>
              </a:spcBef>
              <a:buSzPct val="90000"/>
              <a:buFont typeface="Arial" pitchFamily="34" charset="0"/>
              <a:buNone/>
              <a:defRPr sz="2000" kern="1200">
                <a:solidFill>
                  <a:schemeClr val="accent1"/>
                </a:solidFill>
                <a:latin typeface="+mn-lt"/>
                <a:ea typeface="+mn-ea"/>
                <a:cs typeface="+mn-cs"/>
              </a:defRPr>
            </a:lvl1pPr>
            <a:lvl2pPr marL="457200" indent="0" algn="l"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90000"/>
              <a:buFont typeface="Arial" pitchFamily="34" charset="0"/>
              <a:buNone/>
              <a:defRPr sz="1400" kern="1200">
                <a:solidFill>
                  <a:schemeClr val="tx1">
                    <a:tint val="75000"/>
                  </a:schemeClr>
                </a:solidFill>
                <a:latin typeface="+mn-lt"/>
                <a:ea typeface="+mn-ea"/>
                <a:cs typeface="+mn-cs"/>
              </a:defRPr>
            </a:lvl9pPr>
          </a:lstStyle>
          <a:p>
            <a:pPr algn="ctr"/>
            <a:r>
              <a:rPr lang="es-CO" sz="1500" dirty="0">
                <a:solidFill>
                  <a:schemeClr val="tx2"/>
                </a:solidFill>
              </a:rPr>
              <a:t>Volcanes de Lodo en Colombia</a:t>
            </a:r>
          </a:p>
        </p:txBody>
      </p:sp>
      <p:sp>
        <p:nvSpPr>
          <p:cNvPr id="9" name="Marcador de texto 2">
            <a:extLst>
              <a:ext uri="{FF2B5EF4-FFF2-40B4-BE49-F238E27FC236}">
                <a16:creationId xmlns:a16="http://schemas.microsoft.com/office/drawing/2014/main" id="{A36C272B-15B8-CA9C-447E-C963482D45E7}"/>
              </a:ext>
            </a:extLst>
          </p:cNvPr>
          <p:cNvSpPr txBox="1">
            <a:spLocks/>
          </p:cNvSpPr>
          <p:nvPr/>
        </p:nvSpPr>
        <p:spPr>
          <a:xfrm>
            <a:off x="7174532" y="373570"/>
            <a:ext cx="4566117" cy="36004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0"/>
              </a:spcBef>
              <a:buSzPct val="9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9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90000"/>
              <a:buFont typeface="Arial" pitchFamily="34" charset="0"/>
              <a:buNone/>
              <a:defRPr sz="1600" kern="1200">
                <a:solidFill>
                  <a:schemeClr val="tx1">
                    <a:tint val="75000"/>
                  </a:schemeClr>
                </a:solidFill>
                <a:latin typeface="+mn-lt"/>
                <a:ea typeface="+mn-ea"/>
                <a:cs typeface="+mn-cs"/>
              </a:defRPr>
            </a:lvl9pPr>
          </a:lstStyle>
          <a:p>
            <a:r>
              <a:rPr lang="es-CO" sz="1600" dirty="0">
                <a:solidFill>
                  <a:schemeClr val="tx2"/>
                </a:solidFill>
              </a:rPr>
              <a:t>División de bloques tectónicos según su Genesis</a:t>
            </a:r>
          </a:p>
        </p:txBody>
      </p:sp>
      <p:sp>
        <p:nvSpPr>
          <p:cNvPr id="12" name="Título 1">
            <a:extLst>
              <a:ext uri="{FF2B5EF4-FFF2-40B4-BE49-F238E27FC236}">
                <a16:creationId xmlns:a16="http://schemas.microsoft.com/office/drawing/2014/main" id="{B592F9C9-7EF9-56AB-A973-92445ED9A3D3}"/>
              </a:ext>
            </a:extLst>
          </p:cNvPr>
          <p:cNvSpPr txBox="1">
            <a:spLocks/>
          </p:cNvSpPr>
          <p:nvPr/>
        </p:nvSpPr>
        <p:spPr>
          <a:xfrm>
            <a:off x="189756" y="-128335"/>
            <a:ext cx="7132498"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000" b="0" kern="1200">
                <a:solidFill>
                  <a:schemeClr val="bg1"/>
                </a:solidFill>
                <a:effectLst>
                  <a:outerShdw blurRad="88900" algn="ctr" rotWithShape="0">
                    <a:prstClr val="black">
                      <a:alpha val="35000"/>
                    </a:prst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100" dirty="0"/>
              <a:t>3. CUERPOS DE LODO</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Living_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_16x9">
      <a:majorFont>
        <a:latin typeface="Cambria"/>
        <a:ea typeface=""/>
        <a:cs typeface=""/>
      </a:majorFont>
      <a:minorFont>
        <a:latin typeface="Cambria"/>
        <a:ea typeface=""/>
        <a:cs typeface=""/>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EcoLiving">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false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631916</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2011-12-12T13:37:00+00:00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2035-01-01T08:00:00+00:00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pprovalLog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TP102801095</AssetId>
    <IntlLocPriority xmlns="2958f784-0ef9-4616-b22d-512a8cad1f0d" xsi:nil="true"/>
    <PolicheckWords xmlns="2958f784-0ef9-4616-b22d-512a8cad1f0d" xsi:nil="true"/>
    <TPLaunchHelpLink xmlns="2958f784-0ef9-4616-b22d-512a8cad1f0d" xsi:nil="true"/>
    <TPApplication xmlns="2958f784-0ef9-4616-b22d-512a8cad1f0d" xsi:nil="true"/>
    <HandoffToMSDN xmlns="2958f784-0ef9-4616-b22d-512a8cad1f0d" xsi:nil="true"/>
    <PlannedPubDate xmlns="2958f784-0ef9-4616-b22d-512a8cad1f0d" xsi:nil="true"/>
    <IntlLangReviewer xmlns="2958f784-0ef9-4616-b22d-512a8cad1f0d" xsi:nil="true"/>
    <CrawlForDependencies xmlns="2958f784-0ef9-4616-b22d-512a8cad1f0d">false</CrawlForDependencies>
    <TrustLevel xmlns="2958f784-0ef9-4616-b22d-512a8cad1f0d">1 Microsoft Managed Content</TrustLevel>
    <LocLastLocAttemptVersionLookup xmlns="2958f784-0ef9-4616-b22d-512a8cad1f0d">706513</LocLastLocAttemptVersionLookup>
    <IsSearchable xmlns="2958f784-0ef9-4616-b22d-512a8cad1f0d">true</IsSearchable>
    <TemplateTemplateType xmlns="2958f784-0ef9-4616-b22d-512a8cad1f0d">PowerPoint 12 Default</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REDMOND\v-soujap</DisplayName>
        <AccountId>1954</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14</OriginalRelease>
    <TPLaunchHelpLinkType xmlns="2958f784-0ef9-4616-b22d-512a8cad1f0d">Template</TPLaunchHelpLinkType>
    <LocalizationTagsTaxHTField0 xmlns="2958f784-0ef9-4616-b22d-512a8cad1f0d">
      <Terms xmlns="http://schemas.microsoft.com/office/infopath/2007/PartnerControls"/>
    </LocalizationTagsTaxHTField0>
    <UACurrentWords xmlns="2958f784-0ef9-4616-b22d-512a8cad1f0d" xsi:nil="true"/>
    <ArtSampleDocs xmlns="2958f784-0ef9-4616-b22d-512a8cad1f0d" xsi:nil="true"/>
    <UALocRecommendation xmlns="2958f784-0ef9-4616-b22d-512a8cad1f0d">Localize</UALocRecommendation>
    <Manager xmlns="2958f784-0ef9-4616-b22d-512a8cad1f0d" xsi:nil="true"/>
    <Description0 xmlns="fb5acd76-e9f3-4601-9d69-91f53ab96ae6" xsi:nil="true"/>
    <Component xmlns="fb5acd76-e9f3-4601-9d69-91f53ab96ae6" xsi:nil="true"/>
    <LocMarketGroupTiers2 xmlns="2958f784-0ef9-4616-b22d-512a8cad1f0d"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C9D3AD1-7023-4D9A-9A2C-621065547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167837-5CC0-4111-8184-E835CFFE8FFF}">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customXml/itemProps3.xml><?xml version="1.0" encoding="utf-8"?>
<ds:datastoreItem xmlns:ds="http://schemas.openxmlformats.org/officeDocument/2006/customXml" ds:itemID="{81982DA8-EA6C-4E78-95DD-332D1E54B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Naturaleza (pantalla panorámica)</Template>
  <TotalTime>18275</TotalTime>
  <Words>856</Words>
  <Application>Microsoft Office PowerPoint</Application>
  <PresentationFormat>Personalizado</PresentationFormat>
  <Paragraphs>126</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Cambria</vt:lpstr>
      <vt:lpstr>Courier New</vt:lpstr>
      <vt:lpstr>Wingdings</vt:lpstr>
      <vt:lpstr>EcoLiving_16x9</vt:lpstr>
      <vt:lpstr>PRESENTACIÓN FINAL:  ANALISIS GEOESPACIAL PARA LA SELECCIÓN DE ZONAS DE ALMACENAMIENTO SUBTERRANEO EN COLOMBIA: CASO SINU-SAN JACINTO</vt:lpstr>
      <vt:lpstr>INTRODUCCIÓN</vt:lpstr>
      <vt:lpstr>Presentación de PowerPoint</vt:lpstr>
      <vt:lpstr>DATOS</vt:lpstr>
      <vt:lpstr>DATOS</vt:lpstr>
      <vt:lpstr>Presentación de PowerPoint</vt:lpstr>
      <vt:lpstr>Presentación de PowerPoint</vt:lpstr>
      <vt:lpstr>1. Emisiones</vt:lpstr>
      <vt:lpstr>Presentación de PowerPoint</vt:lpstr>
      <vt:lpstr>3. POZOS</vt:lpstr>
      <vt:lpstr>4. Lineas sismicas 2D</vt:lpstr>
      <vt:lpstr>4. Lineas sismicas 2D</vt:lpstr>
      <vt:lpstr>5. ANALISIS RASTER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ANALISIS GEOESPACIAL:  ANALISIS DE EMISIONES DE CO2  EN COLOMBIA PARA  ALMACENAMIENTO SUBTERRANEO</dc:title>
  <dc:creator>Angie Lorena Garcia Ariza</dc:creator>
  <cp:lastModifiedBy>Angie Lorena Garcia Ariza</cp:lastModifiedBy>
  <cp:revision>35</cp:revision>
  <dcterms:created xsi:type="dcterms:W3CDTF">2023-03-09T00:59:55Z</dcterms:created>
  <dcterms:modified xsi:type="dcterms:W3CDTF">2023-06-28T22:17:02Z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